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9" r:id="rId3"/>
    <p:sldId id="257" r:id="rId4"/>
    <p:sldId id="258" r:id="rId5"/>
    <p:sldId id="259" r:id="rId6"/>
    <p:sldId id="260" r:id="rId7"/>
    <p:sldId id="261" r:id="rId8"/>
    <p:sldId id="270" r:id="rId9"/>
    <p:sldId id="263" r:id="rId10"/>
    <p:sldId id="264" r:id="rId11"/>
    <p:sldId id="265" r:id="rId12"/>
    <p:sldId id="266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B3EB21A-43F8-40BD-9B06-E7FAC5F101CE}" v="2261" dt="2023-05-07T20:30:56.481"/>
    <p1510:client id="{C3D87618-D380-8C41-855C-7E07411D32C3}" v="4" dt="2023-05-08T12:14:01.89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69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2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7931782-ADCB-48A7-B21D-7A81EB9072B7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3387E095-1785-4D2D-83D4-A1BB6A41800F}">
      <dgm:prSet/>
      <dgm:spPr/>
      <dgm:t>
        <a:bodyPr/>
        <a:lstStyle/>
        <a:p>
          <a:r>
            <a:rPr lang="en-US" dirty="0"/>
            <a:t>The first two sprints was research focused. </a:t>
          </a:r>
        </a:p>
      </dgm:t>
    </dgm:pt>
    <dgm:pt modelId="{363C4DD9-5867-48FD-9DCF-019ADE70756F}" type="parTrans" cxnId="{94BAACF6-26BD-45A9-B788-1CB4ABC845F8}">
      <dgm:prSet/>
      <dgm:spPr/>
      <dgm:t>
        <a:bodyPr/>
        <a:lstStyle/>
        <a:p>
          <a:endParaRPr lang="en-US"/>
        </a:p>
      </dgm:t>
    </dgm:pt>
    <dgm:pt modelId="{C5262E7A-C646-4E0E-89C4-BDDA797F31A8}" type="sibTrans" cxnId="{94BAACF6-26BD-45A9-B788-1CB4ABC845F8}">
      <dgm:prSet/>
      <dgm:spPr/>
      <dgm:t>
        <a:bodyPr/>
        <a:lstStyle/>
        <a:p>
          <a:endParaRPr lang="en-US"/>
        </a:p>
      </dgm:t>
    </dgm:pt>
    <dgm:pt modelId="{1C29A3AF-6F91-4846-B968-6C75D98DAC1B}">
      <dgm:prSet/>
      <dgm:spPr/>
      <dgm:t>
        <a:bodyPr/>
        <a:lstStyle/>
        <a:p>
          <a:r>
            <a:rPr lang="en-US" dirty="0"/>
            <a:t>Sprint 1 was part research and ordering.</a:t>
          </a:r>
        </a:p>
      </dgm:t>
    </dgm:pt>
    <dgm:pt modelId="{8D8D415B-24F3-401B-A878-00C05DBD3D6A}" type="parTrans" cxnId="{6FBE1102-F022-4064-A704-270653266001}">
      <dgm:prSet/>
      <dgm:spPr/>
      <dgm:t>
        <a:bodyPr/>
        <a:lstStyle/>
        <a:p>
          <a:endParaRPr lang="en-US"/>
        </a:p>
      </dgm:t>
    </dgm:pt>
    <dgm:pt modelId="{9719235D-82F9-4671-8CD1-93A07C30F2A9}" type="sibTrans" cxnId="{6FBE1102-F022-4064-A704-270653266001}">
      <dgm:prSet/>
      <dgm:spPr/>
      <dgm:t>
        <a:bodyPr/>
        <a:lstStyle/>
        <a:p>
          <a:endParaRPr lang="en-US"/>
        </a:p>
      </dgm:t>
    </dgm:pt>
    <dgm:pt modelId="{1323FB7F-40D0-430F-BB3E-1385E2E6EB80}">
      <dgm:prSet/>
      <dgm:spPr/>
      <dgm:t>
        <a:bodyPr/>
        <a:lstStyle/>
        <a:p>
          <a:r>
            <a:rPr lang="en-US" dirty="0"/>
            <a:t>Sprint 2 was program research and testing. </a:t>
          </a:r>
        </a:p>
      </dgm:t>
    </dgm:pt>
    <dgm:pt modelId="{FF72D9B5-9AFA-4CDA-BC0B-FC084ACA35E1}" type="parTrans" cxnId="{DFDEE33A-1B52-4582-8224-C7E754D4EC47}">
      <dgm:prSet/>
      <dgm:spPr/>
      <dgm:t>
        <a:bodyPr/>
        <a:lstStyle/>
        <a:p>
          <a:endParaRPr lang="en-US"/>
        </a:p>
      </dgm:t>
    </dgm:pt>
    <dgm:pt modelId="{81FD2753-54C4-45E4-B4B3-2F87EB4A2B45}" type="sibTrans" cxnId="{DFDEE33A-1B52-4582-8224-C7E754D4EC47}">
      <dgm:prSet/>
      <dgm:spPr/>
      <dgm:t>
        <a:bodyPr/>
        <a:lstStyle/>
        <a:p>
          <a:endParaRPr lang="en-US"/>
        </a:p>
      </dgm:t>
    </dgm:pt>
    <dgm:pt modelId="{4DB62865-C856-40E1-9475-C4AC5E045057}">
      <dgm:prSet/>
      <dgm:spPr/>
      <dgm:t>
        <a:bodyPr/>
        <a:lstStyle/>
        <a:p>
          <a:r>
            <a:rPr lang="en-US" dirty="0"/>
            <a:t>A lot of the parts and programs we initially thought we would stick with fell through, such as a replacement for the flex sensors, </a:t>
          </a:r>
          <a:br>
            <a:rPr lang="en-US" dirty="0"/>
          </a:br>
          <a:r>
            <a:rPr lang="en-US" dirty="0"/>
            <a:t>the Arduino, and Unity. </a:t>
          </a:r>
        </a:p>
      </dgm:t>
    </dgm:pt>
    <dgm:pt modelId="{EE111EF4-A807-4EA1-A199-22B0FDDE3699}" type="parTrans" cxnId="{A378DE8F-E36C-44BF-967C-6DC305F9CA81}">
      <dgm:prSet/>
      <dgm:spPr/>
      <dgm:t>
        <a:bodyPr/>
        <a:lstStyle/>
        <a:p>
          <a:endParaRPr lang="en-US"/>
        </a:p>
      </dgm:t>
    </dgm:pt>
    <dgm:pt modelId="{088D10F5-2909-4922-9D2C-71EABF5F7D71}" type="sibTrans" cxnId="{A378DE8F-E36C-44BF-967C-6DC305F9CA81}">
      <dgm:prSet/>
      <dgm:spPr/>
      <dgm:t>
        <a:bodyPr/>
        <a:lstStyle/>
        <a:p>
          <a:endParaRPr lang="en-US"/>
        </a:p>
      </dgm:t>
    </dgm:pt>
    <dgm:pt modelId="{A423749E-EC92-4AF2-8752-562DB90B485F}" type="pres">
      <dgm:prSet presAssocID="{F7931782-ADCB-48A7-B21D-7A81EB9072B7}" presName="root" presStyleCnt="0">
        <dgm:presLayoutVars>
          <dgm:dir/>
          <dgm:resizeHandles val="exact"/>
        </dgm:presLayoutVars>
      </dgm:prSet>
      <dgm:spPr/>
    </dgm:pt>
    <dgm:pt modelId="{026656CA-05F6-4CD5-BD73-82A10FE2E790}" type="pres">
      <dgm:prSet presAssocID="{3387E095-1785-4D2D-83D4-A1BB6A41800F}" presName="compNode" presStyleCnt="0"/>
      <dgm:spPr/>
    </dgm:pt>
    <dgm:pt modelId="{87933593-42AA-41DD-ACF7-2FB264129D2C}" type="pres">
      <dgm:prSet presAssocID="{3387E095-1785-4D2D-83D4-A1BB6A41800F}" presName="bgRect" presStyleLbl="bgShp" presStyleIdx="0" presStyleCnt="4"/>
      <dgm:spPr/>
    </dgm:pt>
    <dgm:pt modelId="{7FB3E97C-4A23-4296-90DF-CC58657B67FD}" type="pres">
      <dgm:prSet presAssocID="{3387E095-1785-4D2D-83D4-A1BB6A41800F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un"/>
        </a:ext>
      </dgm:extLst>
    </dgm:pt>
    <dgm:pt modelId="{AD9A8585-3FA2-46DD-9F2A-12E09BAF181C}" type="pres">
      <dgm:prSet presAssocID="{3387E095-1785-4D2D-83D4-A1BB6A41800F}" presName="spaceRect" presStyleCnt="0"/>
      <dgm:spPr/>
    </dgm:pt>
    <dgm:pt modelId="{3DFF0312-CE67-48FE-AD43-CD0AB7980E2F}" type="pres">
      <dgm:prSet presAssocID="{3387E095-1785-4D2D-83D4-A1BB6A41800F}" presName="parTx" presStyleLbl="revTx" presStyleIdx="0" presStyleCnt="4">
        <dgm:presLayoutVars>
          <dgm:chMax val="0"/>
          <dgm:chPref val="0"/>
        </dgm:presLayoutVars>
      </dgm:prSet>
      <dgm:spPr/>
    </dgm:pt>
    <dgm:pt modelId="{C8757F0D-DAB4-4D0A-9ED5-ED1EF70E66D2}" type="pres">
      <dgm:prSet presAssocID="{C5262E7A-C646-4E0E-89C4-BDDA797F31A8}" presName="sibTrans" presStyleCnt="0"/>
      <dgm:spPr/>
    </dgm:pt>
    <dgm:pt modelId="{364B6D5E-E00F-4DDC-9E27-4E9236C98923}" type="pres">
      <dgm:prSet presAssocID="{1C29A3AF-6F91-4846-B968-6C75D98DAC1B}" presName="compNode" presStyleCnt="0"/>
      <dgm:spPr/>
    </dgm:pt>
    <dgm:pt modelId="{CBCD4825-8ADF-4EB0-8707-821CCD18A533}" type="pres">
      <dgm:prSet presAssocID="{1C29A3AF-6F91-4846-B968-6C75D98DAC1B}" presName="bgRect" presStyleLbl="bgShp" presStyleIdx="1" presStyleCnt="4"/>
      <dgm:spPr/>
    </dgm:pt>
    <dgm:pt modelId="{E24FB7C2-474C-4249-A129-F9CBB6CAE1E6}" type="pres">
      <dgm:prSet presAssocID="{1C29A3AF-6F91-4846-B968-6C75D98DAC1B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E3B30FE1-80DC-45C3-9E51-BC18ACA0FC23}" type="pres">
      <dgm:prSet presAssocID="{1C29A3AF-6F91-4846-B968-6C75D98DAC1B}" presName="spaceRect" presStyleCnt="0"/>
      <dgm:spPr/>
    </dgm:pt>
    <dgm:pt modelId="{D78FB30F-3AAD-4CC3-903A-190463DD6A5A}" type="pres">
      <dgm:prSet presAssocID="{1C29A3AF-6F91-4846-B968-6C75D98DAC1B}" presName="parTx" presStyleLbl="revTx" presStyleIdx="1" presStyleCnt="4">
        <dgm:presLayoutVars>
          <dgm:chMax val="0"/>
          <dgm:chPref val="0"/>
        </dgm:presLayoutVars>
      </dgm:prSet>
      <dgm:spPr/>
    </dgm:pt>
    <dgm:pt modelId="{5DD87A30-2C0E-4A4B-B89F-EC19F01D6367}" type="pres">
      <dgm:prSet presAssocID="{9719235D-82F9-4671-8CD1-93A07C30F2A9}" presName="sibTrans" presStyleCnt="0"/>
      <dgm:spPr/>
    </dgm:pt>
    <dgm:pt modelId="{757AAD5D-A367-4FFD-8DEB-BD865DFA8D28}" type="pres">
      <dgm:prSet presAssocID="{1323FB7F-40D0-430F-BB3E-1385E2E6EB80}" presName="compNode" presStyleCnt="0"/>
      <dgm:spPr/>
    </dgm:pt>
    <dgm:pt modelId="{B1DB570A-7401-43AA-A46A-235E482FFCC1}" type="pres">
      <dgm:prSet presAssocID="{1323FB7F-40D0-430F-BB3E-1385E2E6EB80}" presName="bgRect" presStyleLbl="bgShp" presStyleIdx="2" presStyleCnt="4"/>
      <dgm:spPr/>
    </dgm:pt>
    <dgm:pt modelId="{B5E80108-F22D-44E0-A1FC-7BFCCE813A68}" type="pres">
      <dgm:prSet presAssocID="{1323FB7F-40D0-430F-BB3E-1385E2E6EB80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rawl"/>
        </a:ext>
      </dgm:extLst>
    </dgm:pt>
    <dgm:pt modelId="{9744E8D8-E516-43EB-96F2-6ED0F20156F7}" type="pres">
      <dgm:prSet presAssocID="{1323FB7F-40D0-430F-BB3E-1385E2E6EB80}" presName="spaceRect" presStyleCnt="0"/>
      <dgm:spPr/>
    </dgm:pt>
    <dgm:pt modelId="{7AE5E640-8758-4CE2-93B1-9BE3B81CA447}" type="pres">
      <dgm:prSet presAssocID="{1323FB7F-40D0-430F-BB3E-1385E2E6EB80}" presName="parTx" presStyleLbl="revTx" presStyleIdx="2" presStyleCnt="4">
        <dgm:presLayoutVars>
          <dgm:chMax val="0"/>
          <dgm:chPref val="0"/>
        </dgm:presLayoutVars>
      </dgm:prSet>
      <dgm:spPr/>
    </dgm:pt>
    <dgm:pt modelId="{1D3D9485-4451-460D-9967-8B5BE14C0BDD}" type="pres">
      <dgm:prSet presAssocID="{81FD2753-54C4-45E4-B4B3-2F87EB4A2B45}" presName="sibTrans" presStyleCnt="0"/>
      <dgm:spPr/>
    </dgm:pt>
    <dgm:pt modelId="{D333C2F7-E894-47B2-A950-FB251E7296EE}" type="pres">
      <dgm:prSet presAssocID="{4DB62865-C856-40E1-9475-C4AC5E045057}" presName="compNode" presStyleCnt="0"/>
      <dgm:spPr/>
    </dgm:pt>
    <dgm:pt modelId="{53F88D92-44F9-41B6-9C0A-D3DC119DD105}" type="pres">
      <dgm:prSet presAssocID="{4DB62865-C856-40E1-9475-C4AC5E045057}" presName="bgRect" presStyleLbl="bgShp" presStyleIdx="3" presStyleCnt="4"/>
      <dgm:spPr/>
    </dgm:pt>
    <dgm:pt modelId="{A0964239-3200-4F04-874C-7DAFA927013F}" type="pres">
      <dgm:prSet presAssocID="{4DB62865-C856-40E1-9475-C4AC5E045057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F82918E9-3CF7-4C00-B314-34D29C03F0F7}" type="pres">
      <dgm:prSet presAssocID="{4DB62865-C856-40E1-9475-C4AC5E045057}" presName="spaceRect" presStyleCnt="0"/>
      <dgm:spPr/>
    </dgm:pt>
    <dgm:pt modelId="{07B60D21-2241-4FE5-901E-C5AB9B9B6B9C}" type="pres">
      <dgm:prSet presAssocID="{4DB62865-C856-40E1-9475-C4AC5E045057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6FBE1102-F022-4064-A704-270653266001}" srcId="{F7931782-ADCB-48A7-B21D-7A81EB9072B7}" destId="{1C29A3AF-6F91-4846-B968-6C75D98DAC1B}" srcOrd="1" destOrd="0" parTransId="{8D8D415B-24F3-401B-A878-00C05DBD3D6A}" sibTransId="{9719235D-82F9-4671-8CD1-93A07C30F2A9}"/>
    <dgm:cxn modelId="{DFDEE33A-1B52-4582-8224-C7E754D4EC47}" srcId="{F7931782-ADCB-48A7-B21D-7A81EB9072B7}" destId="{1323FB7F-40D0-430F-BB3E-1385E2E6EB80}" srcOrd="2" destOrd="0" parTransId="{FF72D9B5-9AFA-4CDA-BC0B-FC084ACA35E1}" sibTransId="{81FD2753-54C4-45E4-B4B3-2F87EB4A2B45}"/>
    <dgm:cxn modelId="{A378DE8F-E36C-44BF-967C-6DC305F9CA81}" srcId="{F7931782-ADCB-48A7-B21D-7A81EB9072B7}" destId="{4DB62865-C856-40E1-9475-C4AC5E045057}" srcOrd="3" destOrd="0" parTransId="{EE111EF4-A807-4EA1-A199-22B0FDDE3699}" sibTransId="{088D10F5-2909-4922-9D2C-71EABF5F7D71}"/>
    <dgm:cxn modelId="{03BDAFA6-88A4-43A4-B3C7-678E5659FA07}" type="presOf" srcId="{1C29A3AF-6F91-4846-B968-6C75D98DAC1B}" destId="{D78FB30F-3AAD-4CC3-903A-190463DD6A5A}" srcOrd="0" destOrd="0" presId="urn:microsoft.com/office/officeart/2018/2/layout/IconVerticalSolidList"/>
    <dgm:cxn modelId="{CF36EEB0-4D4F-441B-AFC3-DE8925F4F1EF}" type="presOf" srcId="{1323FB7F-40D0-430F-BB3E-1385E2E6EB80}" destId="{7AE5E640-8758-4CE2-93B1-9BE3B81CA447}" srcOrd="0" destOrd="0" presId="urn:microsoft.com/office/officeart/2018/2/layout/IconVerticalSolidList"/>
    <dgm:cxn modelId="{D0F8C3C8-3AD7-4819-A11A-90218AF0E4F5}" type="presOf" srcId="{3387E095-1785-4D2D-83D4-A1BB6A41800F}" destId="{3DFF0312-CE67-48FE-AD43-CD0AB7980E2F}" srcOrd="0" destOrd="0" presId="urn:microsoft.com/office/officeart/2018/2/layout/IconVerticalSolidList"/>
    <dgm:cxn modelId="{311AECE1-CDB0-45D6-B6FA-B8387376F78B}" type="presOf" srcId="{4DB62865-C856-40E1-9475-C4AC5E045057}" destId="{07B60D21-2241-4FE5-901E-C5AB9B9B6B9C}" srcOrd="0" destOrd="0" presId="urn:microsoft.com/office/officeart/2018/2/layout/IconVerticalSolidList"/>
    <dgm:cxn modelId="{F2A7ACEA-CA20-4C1F-89FB-7901090E08A0}" type="presOf" srcId="{F7931782-ADCB-48A7-B21D-7A81EB9072B7}" destId="{A423749E-EC92-4AF2-8752-562DB90B485F}" srcOrd="0" destOrd="0" presId="urn:microsoft.com/office/officeart/2018/2/layout/IconVerticalSolidList"/>
    <dgm:cxn modelId="{94BAACF6-26BD-45A9-B788-1CB4ABC845F8}" srcId="{F7931782-ADCB-48A7-B21D-7A81EB9072B7}" destId="{3387E095-1785-4D2D-83D4-A1BB6A41800F}" srcOrd="0" destOrd="0" parTransId="{363C4DD9-5867-48FD-9DCF-019ADE70756F}" sibTransId="{C5262E7A-C646-4E0E-89C4-BDDA797F31A8}"/>
    <dgm:cxn modelId="{392036A7-8224-4FD0-B216-529FB25B04D8}" type="presParOf" srcId="{A423749E-EC92-4AF2-8752-562DB90B485F}" destId="{026656CA-05F6-4CD5-BD73-82A10FE2E790}" srcOrd="0" destOrd="0" presId="urn:microsoft.com/office/officeart/2018/2/layout/IconVerticalSolidList"/>
    <dgm:cxn modelId="{10C66B7C-F23C-43C5-A986-1ECC01C80115}" type="presParOf" srcId="{026656CA-05F6-4CD5-BD73-82A10FE2E790}" destId="{87933593-42AA-41DD-ACF7-2FB264129D2C}" srcOrd="0" destOrd="0" presId="urn:microsoft.com/office/officeart/2018/2/layout/IconVerticalSolidList"/>
    <dgm:cxn modelId="{3EE12637-2D78-4C5B-95C6-FFB6E25E92D5}" type="presParOf" srcId="{026656CA-05F6-4CD5-BD73-82A10FE2E790}" destId="{7FB3E97C-4A23-4296-90DF-CC58657B67FD}" srcOrd="1" destOrd="0" presId="urn:microsoft.com/office/officeart/2018/2/layout/IconVerticalSolidList"/>
    <dgm:cxn modelId="{7B365CB4-4ED4-49D3-B499-0350FDD2DA06}" type="presParOf" srcId="{026656CA-05F6-4CD5-BD73-82A10FE2E790}" destId="{AD9A8585-3FA2-46DD-9F2A-12E09BAF181C}" srcOrd="2" destOrd="0" presId="urn:microsoft.com/office/officeart/2018/2/layout/IconVerticalSolidList"/>
    <dgm:cxn modelId="{E631D3B1-047D-43CA-8DC5-6FD02066327D}" type="presParOf" srcId="{026656CA-05F6-4CD5-BD73-82A10FE2E790}" destId="{3DFF0312-CE67-48FE-AD43-CD0AB7980E2F}" srcOrd="3" destOrd="0" presId="urn:microsoft.com/office/officeart/2018/2/layout/IconVerticalSolidList"/>
    <dgm:cxn modelId="{6844E7C8-7196-4789-B759-2D40B2632C50}" type="presParOf" srcId="{A423749E-EC92-4AF2-8752-562DB90B485F}" destId="{C8757F0D-DAB4-4D0A-9ED5-ED1EF70E66D2}" srcOrd="1" destOrd="0" presId="urn:microsoft.com/office/officeart/2018/2/layout/IconVerticalSolidList"/>
    <dgm:cxn modelId="{6D5ACB7B-289E-4830-BF83-B0C5238EA497}" type="presParOf" srcId="{A423749E-EC92-4AF2-8752-562DB90B485F}" destId="{364B6D5E-E00F-4DDC-9E27-4E9236C98923}" srcOrd="2" destOrd="0" presId="urn:microsoft.com/office/officeart/2018/2/layout/IconVerticalSolidList"/>
    <dgm:cxn modelId="{23747095-49EE-48B8-9B23-C7FE607FDE82}" type="presParOf" srcId="{364B6D5E-E00F-4DDC-9E27-4E9236C98923}" destId="{CBCD4825-8ADF-4EB0-8707-821CCD18A533}" srcOrd="0" destOrd="0" presId="urn:microsoft.com/office/officeart/2018/2/layout/IconVerticalSolidList"/>
    <dgm:cxn modelId="{05969C87-E91D-453B-A4C2-2FDF29A28FC7}" type="presParOf" srcId="{364B6D5E-E00F-4DDC-9E27-4E9236C98923}" destId="{E24FB7C2-474C-4249-A129-F9CBB6CAE1E6}" srcOrd="1" destOrd="0" presId="urn:microsoft.com/office/officeart/2018/2/layout/IconVerticalSolidList"/>
    <dgm:cxn modelId="{366B009C-CCDE-40A8-AF99-9330B91D4EBE}" type="presParOf" srcId="{364B6D5E-E00F-4DDC-9E27-4E9236C98923}" destId="{E3B30FE1-80DC-45C3-9E51-BC18ACA0FC23}" srcOrd="2" destOrd="0" presId="urn:microsoft.com/office/officeart/2018/2/layout/IconVerticalSolidList"/>
    <dgm:cxn modelId="{ACB1D2F7-653A-4D57-ADFB-1618DD8BA8B3}" type="presParOf" srcId="{364B6D5E-E00F-4DDC-9E27-4E9236C98923}" destId="{D78FB30F-3AAD-4CC3-903A-190463DD6A5A}" srcOrd="3" destOrd="0" presId="urn:microsoft.com/office/officeart/2018/2/layout/IconVerticalSolidList"/>
    <dgm:cxn modelId="{F2847827-54F7-4E97-92D2-75F53B8D044D}" type="presParOf" srcId="{A423749E-EC92-4AF2-8752-562DB90B485F}" destId="{5DD87A30-2C0E-4A4B-B89F-EC19F01D6367}" srcOrd="3" destOrd="0" presId="urn:microsoft.com/office/officeart/2018/2/layout/IconVerticalSolidList"/>
    <dgm:cxn modelId="{CF7135C6-BA85-49CE-81C3-2D2CCCD8B3BC}" type="presParOf" srcId="{A423749E-EC92-4AF2-8752-562DB90B485F}" destId="{757AAD5D-A367-4FFD-8DEB-BD865DFA8D28}" srcOrd="4" destOrd="0" presId="urn:microsoft.com/office/officeart/2018/2/layout/IconVerticalSolidList"/>
    <dgm:cxn modelId="{EFAB3BB0-702A-4F4D-A958-BFCE3AADC1CD}" type="presParOf" srcId="{757AAD5D-A367-4FFD-8DEB-BD865DFA8D28}" destId="{B1DB570A-7401-43AA-A46A-235E482FFCC1}" srcOrd="0" destOrd="0" presId="urn:microsoft.com/office/officeart/2018/2/layout/IconVerticalSolidList"/>
    <dgm:cxn modelId="{D936413E-2FDA-467B-BA70-43812B6B9234}" type="presParOf" srcId="{757AAD5D-A367-4FFD-8DEB-BD865DFA8D28}" destId="{B5E80108-F22D-44E0-A1FC-7BFCCE813A68}" srcOrd="1" destOrd="0" presId="urn:microsoft.com/office/officeart/2018/2/layout/IconVerticalSolidList"/>
    <dgm:cxn modelId="{310351F2-182E-4C0E-881E-FBCA1AD4964C}" type="presParOf" srcId="{757AAD5D-A367-4FFD-8DEB-BD865DFA8D28}" destId="{9744E8D8-E516-43EB-96F2-6ED0F20156F7}" srcOrd="2" destOrd="0" presId="urn:microsoft.com/office/officeart/2018/2/layout/IconVerticalSolidList"/>
    <dgm:cxn modelId="{B54E04A0-33CE-477A-AD12-03DD221C0589}" type="presParOf" srcId="{757AAD5D-A367-4FFD-8DEB-BD865DFA8D28}" destId="{7AE5E640-8758-4CE2-93B1-9BE3B81CA447}" srcOrd="3" destOrd="0" presId="urn:microsoft.com/office/officeart/2018/2/layout/IconVerticalSolidList"/>
    <dgm:cxn modelId="{A45414FB-B74F-4D3A-8968-C29FC9DC58E6}" type="presParOf" srcId="{A423749E-EC92-4AF2-8752-562DB90B485F}" destId="{1D3D9485-4451-460D-9967-8B5BE14C0BDD}" srcOrd="5" destOrd="0" presId="urn:microsoft.com/office/officeart/2018/2/layout/IconVerticalSolidList"/>
    <dgm:cxn modelId="{8A153C47-5D84-425A-A5E0-7D58AEE4A0DC}" type="presParOf" srcId="{A423749E-EC92-4AF2-8752-562DB90B485F}" destId="{D333C2F7-E894-47B2-A950-FB251E7296EE}" srcOrd="6" destOrd="0" presId="urn:microsoft.com/office/officeart/2018/2/layout/IconVerticalSolidList"/>
    <dgm:cxn modelId="{844FF822-0E70-4D2B-94A5-4D4A147C3422}" type="presParOf" srcId="{D333C2F7-E894-47B2-A950-FB251E7296EE}" destId="{53F88D92-44F9-41B6-9C0A-D3DC119DD105}" srcOrd="0" destOrd="0" presId="urn:microsoft.com/office/officeart/2018/2/layout/IconVerticalSolidList"/>
    <dgm:cxn modelId="{9B3B8BB5-C718-49D5-A3D8-07EDA97D6F35}" type="presParOf" srcId="{D333C2F7-E894-47B2-A950-FB251E7296EE}" destId="{A0964239-3200-4F04-874C-7DAFA927013F}" srcOrd="1" destOrd="0" presId="urn:microsoft.com/office/officeart/2018/2/layout/IconVerticalSolidList"/>
    <dgm:cxn modelId="{8CF9A89D-9C44-455A-A49F-BE77B30DBECB}" type="presParOf" srcId="{D333C2F7-E894-47B2-A950-FB251E7296EE}" destId="{F82918E9-3CF7-4C00-B314-34D29C03F0F7}" srcOrd="2" destOrd="0" presId="urn:microsoft.com/office/officeart/2018/2/layout/IconVerticalSolidList"/>
    <dgm:cxn modelId="{8F10B9A4-D70A-429C-A5E2-653690112512}" type="presParOf" srcId="{D333C2F7-E894-47B2-A950-FB251E7296EE}" destId="{07B60D21-2241-4FE5-901E-C5AB9B9B6B9C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7933593-42AA-41DD-ACF7-2FB264129D2C}">
      <dsp:nvSpPr>
        <dsp:cNvPr id="0" name=""/>
        <dsp:cNvSpPr/>
      </dsp:nvSpPr>
      <dsp:spPr>
        <a:xfrm>
          <a:off x="0" y="2439"/>
          <a:ext cx="6301601" cy="123661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FB3E97C-4A23-4296-90DF-CC58657B67FD}">
      <dsp:nvSpPr>
        <dsp:cNvPr id="0" name=""/>
        <dsp:cNvSpPr/>
      </dsp:nvSpPr>
      <dsp:spPr>
        <a:xfrm>
          <a:off x="374076" y="280678"/>
          <a:ext cx="680139" cy="68013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FF0312-CE67-48FE-AD43-CD0AB7980E2F}">
      <dsp:nvSpPr>
        <dsp:cNvPr id="0" name=""/>
        <dsp:cNvSpPr/>
      </dsp:nvSpPr>
      <dsp:spPr>
        <a:xfrm>
          <a:off x="1428292" y="2439"/>
          <a:ext cx="4873308" cy="12366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0875" tIns="130875" rIns="130875" bIns="130875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The first two sprints was research focused. </a:t>
          </a:r>
        </a:p>
      </dsp:txBody>
      <dsp:txXfrm>
        <a:off x="1428292" y="2439"/>
        <a:ext cx="4873308" cy="1236616"/>
      </dsp:txXfrm>
    </dsp:sp>
    <dsp:sp modelId="{CBCD4825-8ADF-4EB0-8707-821CCD18A533}">
      <dsp:nvSpPr>
        <dsp:cNvPr id="0" name=""/>
        <dsp:cNvSpPr/>
      </dsp:nvSpPr>
      <dsp:spPr>
        <a:xfrm>
          <a:off x="0" y="1548210"/>
          <a:ext cx="6301601" cy="123661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24FB7C2-474C-4249-A129-F9CBB6CAE1E6}">
      <dsp:nvSpPr>
        <dsp:cNvPr id="0" name=""/>
        <dsp:cNvSpPr/>
      </dsp:nvSpPr>
      <dsp:spPr>
        <a:xfrm>
          <a:off x="374076" y="1826449"/>
          <a:ext cx="680139" cy="68013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78FB30F-3AAD-4CC3-903A-190463DD6A5A}">
      <dsp:nvSpPr>
        <dsp:cNvPr id="0" name=""/>
        <dsp:cNvSpPr/>
      </dsp:nvSpPr>
      <dsp:spPr>
        <a:xfrm>
          <a:off x="1428292" y="1548210"/>
          <a:ext cx="4873308" cy="12366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0875" tIns="130875" rIns="130875" bIns="130875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Sprint 1 was part research and ordering.</a:t>
          </a:r>
        </a:p>
      </dsp:txBody>
      <dsp:txXfrm>
        <a:off x="1428292" y="1548210"/>
        <a:ext cx="4873308" cy="1236616"/>
      </dsp:txXfrm>
    </dsp:sp>
    <dsp:sp modelId="{B1DB570A-7401-43AA-A46A-235E482FFCC1}">
      <dsp:nvSpPr>
        <dsp:cNvPr id="0" name=""/>
        <dsp:cNvSpPr/>
      </dsp:nvSpPr>
      <dsp:spPr>
        <a:xfrm>
          <a:off x="0" y="3093981"/>
          <a:ext cx="6301601" cy="123661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5E80108-F22D-44E0-A1FC-7BFCCE813A68}">
      <dsp:nvSpPr>
        <dsp:cNvPr id="0" name=""/>
        <dsp:cNvSpPr/>
      </dsp:nvSpPr>
      <dsp:spPr>
        <a:xfrm>
          <a:off x="374076" y="3372220"/>
          <a:ext cx="680139" cy="68013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E5E640-8758-4CE2-93B1-9BE3B81CA447}">
      <dsp:nvSpPr>
        <dsp:cNvPr id="0" name=""/>
        <dsp:cNvSpPr/>
      </dsp:nvSpPr>
      <dsp:spPr>
        <a:xfrm>
          <a:off x="1428292" y="3093981"/>
          <a:ext cx="4873308" cy="12366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0875" tIns="130875" rIns="130875" bIns="130875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Sprint 2 was program research and testing. </a:t>
          </a:r>
        </a:p>
      </dsp:txBody>
      <dsp:txXfrm>
        <a:off x="1428292" y="3093981"/>
        <a:ext cx="4873308" cy="1236616"/>
      </dsp:txXfrm>
    </dsp:sp>
    <dsp:sp modelId="{53F88D92-44F9-41B6-9C0A-D3DC119DD105}">
      <dsp:nvSpPr>
        <dsp:cNvPr id="0" name=""/>
        <dsp:cNvSpPr/>
      </dsp:nvSpPr>
      <dsp:spPr>
        <a:xfrm>
          <a:off x="0" y="4639752"/>
          <a:ext cx="6301601" cy="123661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0964239-3200-4F04-874C-7DAFA927013F}">
      <dsp:nvSpPr>
        <dsp:cNvPr id="0" name=""/>
        <dsp:cNvSpPr/>
      </dsp:nvSpPr>
      <dsp:spPr>
        <a:xfrm>
          <a:off x="374076" y="4917991"/>
          <a:ext cx="680139" cy="680139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7B60D21-2241-4FE5-901E-C5AB9B9B6B9C}">
      <dsp:nvSpPr>
        <dsp:cNvPr id="0" name=""/>
        <dsp:cNvSpPr/>
      </dsp:nvSpPr>
      <dsp:spPr>
        <a:xfrm>
          <a:off x="1428292" y="4639752"/>
          <a:ext cx="4873308" cy="12366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0875" tIns="130875" rIns="130875" bIns="130875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A lot of the parts and programs we initially thought we would stick with fell through, such as a replacement for the flex sensors, </a:t>
          </a:r>
          <a:br>
            <a:rPr lang="en-US" sz="1700" kern="1200" dirty="0"/>
          </a:br>
          <a:r>
            <a:rPr lang="en-US" sz="1700" kern="1200" dirty="0"/>
            <a:t>the Arduino, and Unity. </a:t>
          </a:r>
        </a:p>
      </dsp:txBody>
      <dsp:txXfrm>
        <a:off x="1428292" y="4639752"/>
        <a:ext cx="4873308" cy="123661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3.jpeg>
</file>

<file path=ppt/media/image4.jpe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5/8/23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5/8/23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5/8/23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5/8/23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vimeo.com/824748438/97c0f6b8a6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34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Meiryo"/>
            </a:endParaRPr>
          </a:p>
        </p:txBody>
      </p:sp>
      <p:grpSp>
        <p:nvGrpSpPr>
          <p:cNvPr id="44" name="Group 36">
            <a:extLst>
              <a:ext uri="{FF2B5EF4-FFF2-40B4-BE49-F238E27FC236}">
                <a16:creationId xmlns:a16="http://schemas.microsoft.com/office/drawing/2014/main" id="{D2B6CF66-BE1C-4921-9725-DD441BA168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91765" y="0"/>
            <a:ext cx="10950698" cy="6858000"/>
            <a:chOff x="591765" y="0"/>
            <a:chExt cx="10950698" cy="6858000"/>
          </a:xfrm>
        </p:grpSpPr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736782B-B901-49C8-800D-704F5C1F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907574" y="0"/>
              <a:ext cx="10399454" cy="6858000"/>
            </a:xfrm>
            <a:custGeom>
              <a:avLst/>
              <a:gdLst>
                <a:gd name="connsiteX0" fmla="*/ 7551973 w 9174595"/>
                <a:gd name="connsiteY0" fmla="*/ 0 h 6858000"/>
                <a:gd name="connsiteX1" fmla="*/ 5634635 w 9174595"/>
                <a:gd name="connsiteY1" fmla="*/ 0 h 6858000"/>
                <a:gd name="connsiteX2" fmla="*/ 5550590 w 9174595"/>
                <a:gd name="connsiteY2" fmla="*/ 0 h 6858000"/>
                <a:gd name="connsiteX3" fmla="*/ 5480986 w 9174595"/>
                <a:gd name="connsiteY3" fmla="*/ 0 h 6858000"/>
                <a:gd name="connsiteX4" fmla="*/ 4886240 w 9174595"/>
                <a:gd name="connsiteY4" fmla="*/ 0 h 6858000"/>
                <a:gd name="connsiteX5" fmla="*/ 4816638 w 9174595"/>
                <a:gd name="connsiteY5" fmla="*/ 0 h 6858000"/>
                <a:gd name="connsiteX6" fmla="*/ 4357958 w 9174595"/>
                <a:gd name="connsiteY6" fmla="*/ 0 h 6858000"/>
                <a:gd name="connsiteX7" fmla="*/ 4288354 w 9174595"/>
                <a:gd name="connsiteY7" fmla="*/ 0 h 6858000"/>
                <a:gd name="connsiteX8" fmla="*/ 3693608 w 9174595"/>
                <a:gd name="connsiteY8" fmla="*/ 0 h 6858000"/>
                <a:gd name="connsiteX9" fmla="*/ 3624006 w 9174595"/>
                <a:gd name="connsiteY9" fmla="*/ 0 h 6858000"/>
                <a:gd name="connsiteX10" fmla="*/ 3276448 w 9174595"/>
                <a:gd name="connsiteY10" fmla="*/ 0 h 6858000"/>
                <a:gd name="connsiteX11" fmla="*/ 1622622 w 9174595"/>
                <a:gd name="connsiteY11" fmla="*/ 0 h 6858000"/>
                <a:gd name="connsiteX12" fmla="*/ 1600504 w 9174595"/>
                <a:gd name="connsiteY12" fmla="*/ 14997 h 6858000"/>
                <a:gd name="connsiteX13" fmla="*/ 0 w 9174595"/>
                <a:gd name="connsiteY13" fmla="*/ 3621656 h 6858000"/>
                <a:gd name="connsiteX14" fmla="*/ 1873886 w 9174595"/>
                <a:gd name="connsiteY14" fmla="*/ 6374814 h 6858000"/>
                <a:gd name="connsiteX15" fmla="*/ 2390406 w 9174595"/>
                <a:gd name="connsiteY15" fmla="*/ 6780599 h 6858000"/>
                <a:gd name="connsiteX16" fmla="*/ 2502136 w 9174595"/>
                <a:gd name="connsiteY16" fmla="*/ 6858000 h 6858000"/>
                <a:gd name="connsiteX17" fmla="*/ 3276448 w 9174595"/>
                <a:gd name="connsiteY17" fmla="*/ 6858000 h 6858000"/>
                <a:gd name="connsiteX18" fmla="*/ 3624006 w 9174595"/>
                <a:gd name="connsiteY18" fmla="*/ 6858000 h 6858000"/>
                <a:gd name="connsiteX19" fmla="*/ 3693608 w 9174595"/>
                <a:gd name="connsiteY19" fmla="*/ 6858000 h 6858000"/>
                <a:gd name="connsiteX20" fmla="*/ 4288354 w 9174595"/>
                <a:gd name="connsiteY20" fmla="*/ 6858000 h 6858000"/>
                <a:gd name="connsiteX21" fmla="*/ 4357958 w 9174595"/>
                <a:gd name="connsiteY21" fmla="*/ 6858000 h 6858000"/>
                <a:gd name="connsiteX22" fmla="*/ 4816638 w 9174595"/>
                <a:gd name="connsiteY22" fmla="*/ 6858000 h 6858000"/>
                <a:gd name="connsiteX23" fmla="*/ 4886240 w 9174595"/>
                <a:gd name="connsiteY23" fmla="*/ 6858000 h 6858000"/>
                <a:gd name="connsiteX24" fmla="*/ 5480986 w 9174595"/>
                <a:gd name="connsiteY24" fmla="*/ 6858000 h 6858000"/>
                <a:gd name="connsiteX25" fmla="*/ 5550590 w 9174595"/>
                <a:gd name="connsiteY25" fmla="*/ 6858000 h 6858000"/>
                <a:gd name="connsiteX26" fmla="*/ 5634635 w 9174595"/>
                <a:gd name="connsiteY26" fmla="*/ 6858000 h 6858000"/>
                <a:gd name="connsiteX27" fmla="*/ 6672460 w 9174595"/>
                <a:gd name="connsiteY27" fmla="*/ 6858000 h 6858000"/>
                <a:gd name="connsiteX28" fmla="*/ 6784188 w 9174595"/>
                <a:gd name="connsiteY28" fmla="*/ 6780599 h 6858000"/>
                <a:gd name="connsiteX29" fmla="*/ 7300708 w 9174595"/>
                <a:gd name="connsiteY29" fmla="*/ 6374814 h 6858000"/>
                <a:gd name="connsiteX30" fmla="*/ 9174595 w 9174595"/>
                <a:gd name="connsiteY30" fmla="*/ 3621656 h 6858000"/>
                <a:gd name="connsiteX31" fmla="*/ 7574092 w 9174595"/>
                <a:gd name="connsiteY3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9174595" h="6858000">
                  <a:moveTo>
                    <a:pt x="7551973" y="0"/>
                  </a:moveTo>
                  <a:lnTo>
                    <a:pt x="5634635" y="0"/>
                  </a:lnTo>
                  <a:lnTo>
                    <a:pt x="5550590" y="0"/>
                  </a:lnTo>
                  <a:lnTo>
                    <a:pt x="5480986" y="0"/>
                  </a:lnTo>
                  <a:lnTo>
                    <a:pt x="4886240" y="0"/>
                  </a:lnTo>
                  <a:lnTo>
                    <a:pt x="4816638" y="0"/>
                  </a:lnTo>
                  <a:lnTo>
                    <a:pt x="4357958" y="0"/>
                  </a:lnTo>
                  <a:lnTo>
                    <a:pt x="4288354" y="0"/>
                  </a:lnTo>
                  <a:lnTo>
                    <a:pt x="3693608" y="0"/>
                  </a:lnTo>
                  <a:lnTo>
                    <a:pt x="3624006" y="0"/>
                  </a:lnTo>
                  <a:lnTo>
                    <a:pt x="3276448" y="0"/>
                  </a:lnTo>
                  <a:lnTo>
                    <a:pt x="1622622" y="0"/>
                  </a:lnTo>
                  <a:lnTo>
                    <a:pt x="1600504" y="14997"/>
                  </a:lnTo>
                  <a:cubicBezTo>
                    <a:pt x="573594" y="754641"/>
                    <a:pt x="0" y="2093192"/>
                    <a:pt x="0" y="3621656"/>
                  </a:cubicBezTo>
                  <a:cubicBezTo>
                    <a:pt x="0" y="4969131"/>
                    <a:pt x="928496" y="5602839"/>
                    <a:pt x="1873886" y="6374814"/>
                  </a:cubicBezTo>
                  <a:cubicBezTo>
                    <a:pt x="2046046" y="6515397"/>
                    <a:pt x="2216632" y="6653108"/>
                    <a:pt x="2390406" y="6780599"/>
                  </a:cubicBezTo>
                  <a:lnTo>
                    <a:pt x="2502136" y="6858000"/>
                  </a:lnTo>
                  <a:lnTo>
                    <a:pt x="3276448" y="6858000"/>
                  </a:lnTo>
                  <a:lnTo>
                    <a:pt x="3624006" y="6858000"/>
                  </a:lnTo>
                  <a:lnTo>
                    <a:pt x="3693608" y="6858000"/>
                  </a:lnTo>
                  <a:lnTo>
                    <a:pt x="4288354" y="6858000"/>
                  </a:lnTo>
                  <a:lnTo>
                    <a:pt x="4357958" y="6858000"/>
                  </a:lnTo>
                  <a:lnTo>
                    <a:pt x="4816638" y="6858000"/>
                  </a:lnTo>
                  <a:lnTo>
                    <a:pt x="4886240" y="6858000"/>
                  </a:lnTo>
                  <a:lnTo>
                    <a:pt x="5480986" y="6858000"/>
                  </a:lnTo>
                  <a:lnTo>
                    <a:pt x="5550590" y="6858000"/>
                  </a:lnTo>
                  <a:lnTo>
                    <a:pt x="5634635" y="6858000"/>
                  </a:lnTo>
                  <a:lnTo>
                    <a:pt x="6672460" y="6858000"/>
                  </a:lnTo>
                  <a:lnTo>
                    <a:pt x="6784188" y="6780599"/>
                  </a:lnTo>
                  <a:cubicBezTo>
                    <a:pt x="6957963" y="6653108"/>
                    <a:pt x="7128548" y="6515397"/>
                    <a:pt x="7300708" y="6374814"/>
                  </a:cubicBezTo>
                  <a:cubicBezTo>
                    <a:pt x="8246100" y="5602839"/>
                    <a:pt x="9174595" y="4969131"/>
                    <a:pt x="9174595" y="3621656"/>
                  </a:cubicBezTo>
                  <a:cubicBezTo>
                    <a:pt x="9174595" y="2093192"/>
                    <a:pt x="8601001" y="754641"/>
                    <a:pt x="7574092" y="14997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A6473EC3-6A9D-4228-BDB2-F010D6FA11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752814" y="0"/>
              <a:ext cx="2778659" cy="6858000"/>
            </a:xfrm>
            <a:custGeom>
              <a:avLst/>
              <a:gdLst>
                <a:gd name="connsiteX0" fmla="*/ 879731 w 2521425"/>
                <a:gd name="connsiteY0" fmla="*/ 0 h 6858000"/>
                <a:gd name="connsiteX1" fmla="*/ 898402 w 2521425"/>
                <a:gd name="connsiteY1" fmla="*/ 0 h 6858000"/>
                <a:gd name="connsiteX2" fmla="*/ 920526 w 2521425"/>
                <a:gd name="connsiteY2" fmla="*/ 14997 h 6858000"/>
                <a:gd name="connsiteX3" fmla="*/ 2521425 w 2521425"/>
                <a:gd name="connsiteY3" fmla="*/ 3621656 h 6858000"/>
                <a:gd name="connsiteX4" fmla="*/ 647075 w 2521425"/>
                <a:gd name="connsiteY4" fmla="*/ 6374814 h 6858000"/>
                <a:gd name="connsiteX5" fmla="*/ 130427 w 2521425"/>
                <a:gd name="connsiteY5" fmla="*/ 6780599 h 6858000"/>
                <a:gd name="connsiteX6" fmla="*/ 18671 w 2521425"/>
                <a:gd name="connsiteY6" fmla="*/ 6858000 h 6858000"/>
                <a:gd name="connsiteX7" fmla="*/ 0 w 2521425"/>
                <a:gd name="connsiteY7" fmla="*/ 6858000 h 6858000"/>
                <a:gd name="connsiteX8" fmla="*/ 111756 w 2521425"/>
                <a:gd name="connsiteY8" fmla="*/ 6780599 h 6858000"/>
                <a:gd name="connsiteX9" fmla="*/ 628404 w 2521425"/>
                <a:gd name="connsiteY9" fmla="*/ 6374814 h 6858000"/>
                <a:gd name="connsiteX10" fmla="*/ 2502754 w 2521425"/>
                <a:gd name="connsiteY10" fmla="*/ 3621656 h 6858000"/>
                <a:gd name="connsiteX11" fmla="*/ 901855 w 2521425"/>
                <a:gd name="connsiteY1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1425" h="6858000">
                  <a:moveTo>
                    <a:pt x="879731" y="0"/>
                  </a:moveTo>
                  <a:lnTo>
                    <a:pt x="898402" y="0"/>
                  </a:lnTo>
                  <a:lnTo>
                    <a:pt x="920526" y="14997"/>
                  </a:lnTo>
                  <a:cubicBezTo>
                    <a:pt x="1947689" y="754641"/>
                    <a:pt x="2521425" y="2093192"/>
                    <a:pt x="2521425" y="3621656"/>
                  </a:cubicBezTo>
                  <a:cubicBezTo>
                    <a:pt x="2521425" y="4969131"/>
                    <a:pt x="1592700" y="5602839"/>
                    <a:pt x="647075" y="6374814"/>
                  </a:cubicBezTo>
                  <a:cubicBezTo>
                    <a:pt x="474872" y="6515397"/>
                    <a:pt x="304245" y="6653108"/>
                    <a:pt x="130427" y="6780599"/>
                  </a:cubicBezTo>
                  <a:lnTo>
                    <a:pt x="18671" y="6858000"/>
                  </a:lnTo>
                  <a:lnTo>
                    <a:pt x="0" y="6858000"/>
                  </a:lnTo>
                  <a:lnTo>
                    <a:pt x="111756" y="6780599"/>
                  </a:lnTo>
                  <a:cubicBezTo>
                    <a:pt x="285574" y="6653108"/>
                    <a:pt x="456201" y="6515397"/>
                    <a:pt x="628404" y="6374814"/>
                  </a:cubicBezTo>
                  <a:cubicBezTo>
                    <a:pt x="1574029" y="5602839"/>
                    <a:pt x="2502754" y="4969131"/>
                    <a:pt x="2502754" y="3621656"/>
                  </a:cubicBezTo>
                  <a:cubicBezTo>
                    <a:pt x="2502754" y="2093192"/>
                    <a:pt x="1929018" y="754641"/>
                    <a:pt x="901855" y="14997"/>
                  </a:cubicBezTo>
                  <a:close/>
                </a:path>
              </a:pathLst>
            </a:custGeom>
            <a:solidFill>
              <a:srgbClr val="FFFFFF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E587B09-4F15-4E69-A530-95A61AD4D7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46711" y="0"/>
              <a:ext cx="2664398" cy="6858000"/>
            </a:xfrm>
            <a:custGeom>
              <a:avLst/>
              <a:gdLst>
                <a:gd name="connsiteX0" fmla="*/ 879731 w 2521425"/>
                <a:gd name="connsiteY0" fmla="*/ 0 h 6858000"/>
                <a:gd name="connsiteX1" fmla="*/ 898402 w 2521425"/>
                <a:gd name="connsiteY1" fmla="*/ 0 h 6858000"/>
                <a:gd name="connsiteX2" fmla="*/ 920526 w 2521425"/>
                <a:gd name="connsiteY2" fmla="*/ 14997 h 6858000"/>
                <a:gd name="connsiteX3" fmla="*/ 2521425 w 2521425"/>
                <a:gd name="connsiteY3" fmla="*/ 3621656 h 6858000"/>
                <a:gd name="connsiteX4" fmla="*/ 647075 w 2521425"/>
                <a:gd name="connsiteY4" fmla="*/ 6374814 h 6858000"/>
                <a:gd name="connsiteX5" fmla="*/ 130427 w 2521425"/>
                <a:gd name="connsiteY5" fmla="*/ 6780599 h 6858000"/>
                <a:gd name="connsiteX6" fmla="*/ 18671 w 2521425"/>
                <a:gd name="connsiteY6" fmla="*/ 6858000 h 6858000"/>
                <a:gd name="connsiteX7" fmla="*/ 0 w 2521425"/>
                <a:gd name="connsiteY7" fmla="*/ 6858000 h 6858000"/>
                <a:gd name="connsiteX8" fmla="*/ 111756 w 2521425"/>
                <a:gd name="connsiteY8" fmla="*/ 6780599 h 6858000"/>
                <a:gd name="connsiteX9" fmla="*/ 628404 w 2521425"/>
                <a:gd name="connsiteY9" fmla="*/ 6374814 h 6858000"/>
                <a:gd name="connsiteX10" fmla="*/ 2502754 w 2521425"/>
                <a:gd name="connsiteY10" fmla="*/ 3621656 h 6858000"/>
                <a:gd name="connsiteX11" fmla="*/ 901855 w 2521425"/>
                <a:gd name="connsiteY1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1425" h="6858000">
                  <a:moveTo>
                    <a:pt x="879731" y="0"/>
                  </a:moveTo>
                  <a:lnTo>
                    <a:pt x="898402" y="0"/>
                  </a:lnTo>
                  <a:lnTo>
                    <a:pt x="920526" y="14997"/>
                  </a:lnTo>
                  <a:cubicBezTo>
                    <a:pt x="1947689" y="754641"/>
                    <a:pt x="2521425" y="2093192"/>
                    <a:pt x="2521425" y="3621656"/>
                  </a:cubicBezTo>
                  <a:cubicBezTo>
                    <a:pt x="2521425" y="4969131"/>
                    <a:pt x="1592700" y="5602839"/>
                    <a:pt x="647075" y="6374814"/>
                  </a:cubicBezTo>
                  <a:cubicBezTo>
                    <a:pt x="474872" y="6515397"/>
                    <a:pt x="304245" y="6653108"/>
                    <a:pt x="130427" y="6780599"/>
                  </a:cubicBezTo>
                  <a:lnTo>
                    <a:pt x="18671" y="6858000"/>
                  </a:lnTo>
                  <a:lnTo>
                    <a:pt x="0" y="6858000"/>
                  </a:lnTo>
                  <a:lnTo>
                    <a:pt x="111756" y="6780599"/>
                  </a:lnTo>
                  <a:cubicBezTo>
                    <a:pt x="285574" y="6653108"/>
                    <a:pt x="456201" y="6515397"/>
                    <a:pt x="628404" y="6374814"/>
                  </a:cubicBezTo>
                  <a:cubicBezTo>
                    <a:pt x="1574029" y="5602839"/>
                    <a:pt x="2502754" y="4969131"/>
                    <a:pt x="2502754" y="3621656"/>
                  </a:cubicBezTo>
                  <a:cubicBezTo>
                    <a:pt x="2502754" y="2093192"/>
                    <a:pt x="1929018" y="754641"/>
                    <a:pt x="901855" y="14997"/>
                  </a:cubicBezTo>
                  <a:close/>
                </a:path>
              </a:pathLst>
            </a:custGeom>
            <a:solidFill>
              <a:srgbClr val="FFFFFF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2945E272-5427-48E2-92BF-1481C1D478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591765" y="0"/>
              <a:ext cx="2590095" cy="6858000"/>
            </a:xfrm>
            <a:custGeom>
              <a:avLst/>
              <a:gdLst>
                <a:gd name="connsiteX0" fmla="*/ 955085 w 2209181"/>
                <a:gd name="connsiteY0" fmla="*/ 0 h 6858000"/>
                <a:gd name="connsiteX1" fmla="*/ 937727 w 2209181"/>
                <a:gd name="connsiteY1" fmla="*/ 0 h 6858000"/>
                <a:gd name="connsiteX2" fmla="*/ 963738 w 2209181"/>
                <a:gd name="connsiteY2" fmla="*/ 24346 h 6858000"/>
                <a:gd name="connsiteX3" fmla="*/ 2184004 w 2209181"/>
                <a:gd name="connsiteY3" fmla="*/ 3809420 h 6858000"/>
                <a:gd name="connsiteX4" fmla="*/ 218679 w 2209181"/>
                <a:gd name="connsiteY4" fmla="*/ 6681644 h 6858000"/>
                <a:gd name="connsiteX5" fmla="*/ 0 w 2209181"/>
                <a:gd name="connsiteY5" fmla="*/ 6858000 h 6858000"/>
                <a:gd name="connsiteX6" fmla="*/ 19349 w 2209181"/>
                <a:gd name="connsiteY6" fmla="*/ 6858000 h 6858000"/>
                <a:gd name="connsiteX7" fmla="*/ 236958 w 2209181"/>
                <a:gd name="connsiteY7" fmla="*/ 6682507 h 6858000"/>
                <a:gd name="connsiteX8" fmla="*/ 2202283 w 2209181"/>
                <a:gd name="connsiteY8" fmla="*/ 3810283 h 6858000"/>
                <a:gd name="connsiteX9" fmla="*/ 982018 w 2209181"/>
                <a:gd name="connsiteY9" fmla="*/ 2521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09181" h="6858000">
                  <a:moveTo>
                    <a:pt x="955085" y="0"/>
                  </a:moveTo>
                  <a:lnTo>
                    <a:pt x="937727" y="0"/>
                  </a:lnTo>
                  <a:lnTo>
                    <a:pt x="963738" y="24346"/>
                  </a:lnTo>
                  <a:cubicBezTo>
                    <a:pt x="1818009" y="885455"/>
                    <a:pt x="2251801" y="2269402"/>
                    <a:pt x="2184004" y="3809420"/>
                  </a:cubicBezTo>
                  <a:cubicBezTo>
                    <a:pt x="2120250" y="5257592"/>
                    <a:pt x="1181008" y="5895709"/>
                    <a:pt x="218679" y="6681644"/>
                  </a:cubicBezTo>
                  <a:lnTo>
                    <a:pt x="0" y="6858000"/>
                  </a:lnTo>
                  <a:lnTo>
                    <a:pt x="19349" y="6858000"/>
                  </a:lnTo>
                  <a:lnTo>
                    <a:pt x="236958" y="6682507"/>
                  </a:lnTo>
                  <a:cubicBezTo>
                    <a:pt x="1199288" y="5896573"/>
                    <a:pt x="2138530" y="5258455"/>
                    <a:pt x="2202283" y="3810283"/>
                  </a:cubicBezTo>
                  <a:cubicBezTo>
                    <a:pt x="2270080" y="2270266"/>
                    <a:pt x="1836289" y="886318"/>
                    <a:pt x="982018" y="25210"/>
                  </a:cubicBezTo>
                  <a:close/>
                </a:path>
              </a:pathLst>
            </a:custGeom>
            <a:solidFill>
              <a:srgbClr val="FFFFFF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4FA0FCC3-C3EB-4933-989D-9580D651CE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86345" y="0"/>
              <a:ext cx="2556118" cy="6858000"/>
            </a:xfrm>
            <a:custGeom>
              <a:avLst/>
              <a:gdLst>
                <a:gd name="connsiteX0" fmla="*/ 955085 w 2209181"/>
                <a:gd name="connsiteY0" fmla="*/ 0 h 6858000"/>
                <a:gd name="connsiteX1" fmla="*/ 937727 w 2209181"/>
                <a:gd name="connsiteY1" fmla="*/ 0 h 6858000"/>
                <a:gd name="connsiteX2" fmla="*/ 963738 w 2209181"/>
                <a:gd name="connsiteY2" fmla="*/ 24346 h 6858000"/>
                <a:gd name="connsiteX3" fmla="*/ 2184004 w 2209181"/>
                <a:gd name="connsiteY3" fmla="*/ 3809420 h 6858000"/>
                <a:gd name="connsiteX4" fmla="*/ 218679 w 2209181"/>
                <a:gd name="connsiteY4" fmla="*/ 6681644 h 6858000"/>
                <a:gd name="connsiteX5" fmla="*/ 0 w 2209181"/>
                <a:gd name="connsiteY5" fmla="*/ 6858000 h 6858000"/>
                <a:gd name="connsiteX6" fmla="*/ 19349 w 2209181"/>
                <a:gd name="connsiteY6" fmla="*/ 6858000 h 6858000"/>
                <a:gd name="connsiteX7" fmla="*/ 236958 w 2209181"/>
                <a:gd name="connsiteY7" fmla="*/ 6682507 h 6858000"/>
                <a:gd name="connsiteX8" fmla="*/ 2202283 w 2209181"/>
                <a:gd name="connsiteY8" fmla="*/ 3810283 h 6858000"/>
                <a:gd name="connsiteX9" fmla="*/ 982018 w 2209181"/>
                <a:gd name="connsiteY9" fmla="*/ 2521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09181" h="6858000">
                  <a:moveTo>
                    <a:pt x="955085" y="0"/>
                  </a:moveTo>
                  <a:lnTo>
                    <a:pt x="937727" y="0"/>
                  </a:lnTo>
                  <a:lnTo>
                    <a:pt x="963738" y="24346"/>
                  </a:lnTo>
                  <a:cubicBezTo>
                    <a:pt x="1818009" y="885455"/>
                    <a:pt x="2251801" y="2269402"/>
                    <a:pt x="2184004" y="3809420"/>
                  </a:cubicBezTo>
                  <a:cubicBezTo>
                    <a:pt x="2120250" y="5257592"/>
                    <a:pt x="1181008" y="5895709"/>
                    <a:pt x="218679" y="6681644"/>
                  </a:cubicBezTo>
                  <a:lnTo>
                    <a:pt x="0" y="6858000"/>
                  </a:lnTo>
                  <a:lnTo>
                    <a:pt x="19349" y="6858000"/>
                  </a:lnTo>
                  <a:lnTo>
                    <a:pt x="236958" y="6682507"/>
                  </a:lnTo>
                  <a:cubicBezTo>
                    <a:pt x="1199288" y="5896573"/>
                    <a:pt x="2138530" y="5258455"/>
                    <a:pt x="2202283" y="3810283"/>
                  </a:cubicBezTo>
                  <a:cubicBezTo>
                    <a:pt x="2270080" y="2270266"/>
                    <a:pt x="1836289" y="886318"/>
                    <a:pt x="982018" y="25210"/>
                  </a:cubicBezTo>
                  <a:close/>
                </a:path>
              </a:pathLst>
            </a:custGeom>
            <a:solidFill>
              <a:srgbClr val="FFFFFF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6960" y="436853"/>
            <a:ext cx="8854381" cy="1810474"/>
          </a:xfrm>
        </p:spPr>
        <p:txBody>
          <a:bodyPr anchor="b">
            <a:noAutofit/>
          </a:bodyPr>
          <a:lstStyle/>
          <a:p>
            <a:r>
              <a:rPr lang="en-US" sz="5400" dirty="0">
                <a:ea typeface="Calibri Light"/>
                <a:cs typeface="Calibri Light"/>
              </a:rPr>
              <a:t>The Haptic Glove </a:t>
            </a:r>
            <a:br>
              <a:rPr lang="en-US" sz="5400" dirty="0">
                <a:ea typeface="Calibri Light"/>
                <a:cs typeface="Calibri Light"/>
              </a:rPr>
            </a:br>
            <a:r>
              <a:rPr lang="en-US" sz="5400" dirty="0">
                <a:ea typeface="Calibri Light"/>
                <a:cs typeface="Calibri Light"/>
              </a:rPr>
              <a:t>Development Project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19375" y="2413136"/>
            <a:ext cx="6953250" cy="70374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Calibri"/>
                <a:cs typeface="Calibri"/>
              </a:rPr>
              <a:t>Levi Graham and Riley Nichols</a:t>
            </a:r>
            <a:endParaRPr lang="en-US" dirty="0"/>
          </a:p>
        </p:txBody>
      </p:sp>
      <p:pic>
        <p:nvPicPr>
          <p:cNvPr id="5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CCB64E73-EE1E-A062-13A7-580BD3724A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3527" y="3422078"/>
            <a:ext cx="2870881" cy="2871886"/>
          </a:xfrm>
          <a:prstGeom prst="rect">
            <a:avLst/>
          </a:prstGeom>
        </p:spPr>
      </p:pic>
      <p:pic>
        <p:nvPicPr>
          <p:cNvPr id="4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C136B8AB-0C68-61A2-E7D2-6C43997062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4103" y="4338699"/>
            <a:ext cx="4029751" cy="1502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5" name="Picture 4" descr="Electronics protoboard">
            <a:extLst>
              <a:ext uri="{FF2B5EF4-FFF2-40B4-BE49-F238E27FC236}">
                <a16:creationId xmlns:a16="http://schemas.microsoft.com/office/drawing/2014/main" id="{66FAA9BC-5A8D-5A03-6C00-655D6DE773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325" b="-3"/>
          <a:stretch/>
        </p:blipFill>
        <p:spPr>
          <a:xfrm>
            <a:off x="20" y="10"/>
            <a:ext cx="9947062" cy="6857990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5871FC61-DD4E-47D4-81FD-8A7E7D12B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F9EC3F91-A75C-4F74-867E-E4C28C1354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48226" y="0"/>
            <a:ext cx="5043774" cy="6858000"/>
          </a:xfrm>
          <a:custGeom>
            <a:avLst/>
            <a:gdLst>
              <a:gd name="connsiteX0" fmla="*/ 1648981 w 5043774"/>
              <a:gd name="connsiteY0" fmla="*/ 0 h 6858000"/>
              <a:gd name="connsiteX1" fmla="*/ 2759699 w 5043774"/>
              <a:gd name="connsiteY1" fmla="*/ 0 h 6858000"/>
              <a:gd name="connsiteX2" fmla="*/ 3379301 w 5043774"/>
              <a:gd name="connsiteY2" fmla="*/ 0 h 6858000"/>
              <a:gd name="connsiteX3" fmla="*/ 3552342 w 5043774"/>
              <a:gd name="connsiteY3" fmla="*/ 0 h 6858000"/>
              <a:gd name="connsiteX4" fmla="*/ 4617166 w 5043774"/>
              <a:gd name="connsiteY4" fmla="*/ 0 h 6858000"/>
              <a:gd name="connsiteX5" fmla="*/ 4786130 w 5043774"/>
              <a:gd name="connsiteY5" fmla="*/ 0 h 6858000"/>
              <a:gd name="connsiteX6" fmla="*/ 4980168 w 5043774"/>
              <a:gd name="connsiteY6" fmla="*/ 0 h 6858000"/>
              <a:gd name="connsiteX7" fmla="*/ 5043774 w 5043774"/>
              <a:gd name="connsiteY7" fmla="*/ 0 h 6858000"/>
              <a:gd name="connsiteX8" fmla="*/ 5043774 w 5043774"/>
              <a:gd name="connsiteY8" fmla="*/ 6858000 h 6858000"/>
              <a:gd name="connsiteX9" fmla="*/ 4980168 w 5043774"/>
              <a:gd name="connsiteY9" fmla="*/ 6858000 h 6858000"/>
              <a:gd name="connsiteX10" fmla="*/ 4786130 w 5043774"/>
              <a:gd name="connsiteY10" fmla="*/ 6858000 h 6858000"/>
              <a:gd name="connsiteX11" fmla="*/ 4617166 w 5043774"/>
              <a:gd name="connsiteY11" fmla="*/ 6858000 h 6858000"/>
              <a:gd name="connsiteX12" fmla="*/ 3552342 w 5043774"/>
              <a:gd name="connsiteY12" fmla="*/ 6858000 h 6858000"/>
              <a:gd name="connsiteX13" fmla="*/ 3379301 w 5043774"/>
              <a:gd name="connsiteY13" fmla="*/ 6858000 h 6858000"/>
              <a:gd name="connsiteX14" fmla="*/ 2759699 w 5043774"/>
              <a:gd name="connsiteY14" fmla="*/ 6858000 h 6858000"/>
              <a:gd name="connsiteX15" fmla="*/ 2542782 w 5043774"/>
              <a:gd name="connsiteY15" fmla="*/ 6858000 h 6858000"/>
              <a:gd name="connsiteX16" fmla="*/ 2429239 w 5043774"/>
              <a:gd name="connsiteY16" fmla="*/ 6780599 h 6858000"/>
              <a:gd name="connsiteX17" fmla="*/ 1904328 w 5043774"/>
              <a:gd name="connsiteY17" fmla="*/ 6374814 h 6858000"/>
              <a:gd name="connsiteX18" fmla="*/ 0 w 5043774"/>
              <a:gd name="connsiteY18" fmla="*/ 3621656 h 6858000"/>
              <a:gd name="connsiteX19" fmla="*/ 1626503 w 5043774"/>
              <a:gd name="connsiteY19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5043774" h="6858000">
                <a:moveTo>
                  <a:pt x="1648981" y="0"/>
                </a:moveTo>
                <a:lnTo>
                  <a:pt x="2759699" y="0"/>
                </a:lnTo>
                <a:lnTo>
                  <a:pt x="3379301" y="0"/>
                </a:lnTo>
                <a:lnTo>
                  <a:pt x="3552342" y="0"/>
                </a:lnTo>
                <a:lnTo>
                  <a:pt x="4617166" y="0"/>
                </a:lnTo>
                <a:lnTo>
                  <a:pt x="4786130" y="0"/>
                </a:lnTo>
                <a:lnTo>
                  <a:pt x="4980168" y="0"/>
                </a:lnTo>
                <a:lnTo>
                  <a:pt x="5043774" y="0"/>
                </a:lnTo>
                <a:lnTo>
                  <a:pt x="5043774" y="6858000"/>
                </a:lnTo>
                <a:lnTo>
                  <a:pt x="4980168" y="6858000"/>
                </a:lnTo>
                <a:lnTo>
                  <a:pt x="4786130" y="6858000"/>
                </a:lnTo>
                <a:lnTo>
                  <a:pt x="4617166" y="6858000"/>
                </a:lnTo>
                <a:lnTo>
                  <a:pt x="3552342" y="6858000"/>
                </a:lnTo>
                <a:lnTo>
                  <a:pt x="3379301" y="6858000"/>
                </a:lnTo>
                <a:lnTo>
                  <a:pt x="2759699" y="6858000"/>
                </a:lnTo>
                <a:lnTo>
                  <a:pt x="2542782" y="6858000"/>
                </a:lnTo>
                <a:lnTo>
                  <a:pt x="2429239" y="6780599"/>
                </a:lnTo>
                <a:cubicBezTo>
                  <a:pt x="2252641" y="6653108"/>
                  <a:pt x="2079285" y="6515397"/>
                  <a:pt x="1904328" y="6374814"/>
                </a:cubicBezTo>
                <a:cubicBezTo>
                  <a:pt x="943579" y="5602839"/>
                  <a:pt x="0" y="4969131"/>
                  <a:pt x="0" y="3621656"/>
                </a:cubicBezTo>
                <a:cubicBezTo>
                  <a:pt x="0" y="2093192"/>
                  <a:pt x="582912" y="754641"/>
                  <a:pt x="1626503" y="14997"/>
                </a:cubicBezTo>
                <a:close/>
              </a:path>
            </a:pathLst>
          </a:cu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Meiryo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97013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FF6E64-52BC-3AE7-0011-1576ABCA79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0" y="1045597"/>
            <a:ext cx="3633746" cy="1588422"/>
          </a:xfrm>
        </p:spPr>
        <p:txBody>
          <a:bodyPr anchor="b">
            <a:normAutofit/>
          </a:bodyPr>
          <a:lstStyle/>
          <a:p>
            <a:r>
              <a:rPr lang="en-US" sz="3600">
                <a:ea typeface="Calibri Light"/>
                <a:cs typeface="Calibri Light"/>
              </a:rPr>
              <a:t>Issues of the Project/Lessons Learned</a:t>
            </a:r>
            <a:endParaRPr lang="en-US" sz="36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155913-6501-1657-0544-CBA06FA99A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19" y="2722729"/>
            <a:ext cx="3633747" cy="270006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dirty="0">
                <a:ea typeface="+mn-lt"/>
                <a:cs typeface="+mn-lt"/>
              </a:rPr>
              <a:t>Working with Bluetooth </a:t>
            </a:r>
          </a:p>
          <a:p>
            <a:r>
              <a:rPr lang="en-US" sz="2000" dirty="0">
                <a:ea typeface="+mn-lt"/>
                <a:cs typeface="+mn-lt"/>
              </a:rPr>
              <a:t>Parts Selection </a:t>
            </a:r>
          </a:p>
          <a:p>
            <a:r>
              <a:rPr lang="en-US" sz="2000" dirty="0">
                <a:ea typeface="+mn-lt"/>
                <a:cs typeface="+mn-lt"/>
              </a:rPr>
              <a:t>More sensors than original controller supported</a:t>
            </a:r>
          </a:p>
          <a:p>
            <a:r>
              <a:rPr lang="en-US" sz="2000" dirty="0">
                <a:ea typeface="+mn-lt"/>
                <a:cs typeface="+mn-lt"/>
              </a:rPr>
              <a:t>Glove software </a:t>
            </a:r>
            <a:br>
              <a:rPr lang="en-US" sz="2000" dirty="0">
                <a:ea typeface="+mn-lt"/>
                <a:cs typeface="+mn-lt"/>
              </a:rPr>
            </a:br>
            <a:r>
              <a:rPr lang="en-US" sz="2000" dirty="0">
                <a:ea typeface="+mn-lt"/>
                <a:cs typeface="+mn-lt"/>
              </a:rPr>
              <a:t>driver development</a:t>
            </a:r>
            <a:endParaRPr lang="en-US" sz="2000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064728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732B19-FB9D-787F-0FEF-4C951217B4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>
                <a:ea typeface="Calibri Light"/>
                <a:cs typeface="Calibri Light"/>
              </a:rPr>
              <a:t>Future Improvements</a:t>
            </a:r>
            <a:endParaRPr lang="en-US" sz="5400"/>
          </a:p>
        </p:txBody>
      </p:sp>
      <p:sp>
        <p:nvSpPr>
          <p:cNvPr id="19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BD139D-2BDD-061E-D29B-613271D3CE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b="1" dirty="0">
                <a:ea typeface="+mn-lt"/>
                <a:cs typeface="+mn-lt"/>
              </a:rPr>
              <a:t>Design</a:t>
            </a:r>
            <a:r>
              <a:rPr lang="en-US" sz="2400" dirty="0">
                <a:ea typeface="+mn-lt"/>
                <a:cs typeface="+mn-lt"/>
              </a:rPr>
              <a:t> glove driver that works with the computer at the OS level.</a:t>
            </a:r>
          </a:p>
          <a:p>
            <a:r>
              <a:rPr lang="en-US" sz="2400" b="1" dirty="0">
                <a:ea typeface="+mn-lt"/>
                <a:cs typeface="+mn-lt"/>
              </a:rPr>
              <a:t>Improve</a:t>
            </a:r>
            <a:r>
              <a:rPr lang="en-US" sz="2400" dirty="0">
                <a:ea typeface="+mn-lt"/>
                <a:cs typeface="+mn-lt"/>
              </a:rPr>
              <a:t> the design of the glove for more comfort.</a:t>
            </a:r>
          </a:p>
          <a:p>
            <a:r>
              <a:rPr lang="en-US" sz="2400" b="1" dirty="0">
                <a:ea typeface="+mn-lt"/>
                <a:cs typeface="+mn-lt"/>
              </a:rPr>
              <a:t>Simplify</a:t>
            </a:r>
            <a:r>
              <a:rPr lang="en-US" sz="2400" dirty="0">
                <a:ea typeface="+mn-lt"/>
                <a:cs typeface="+mn-lt"/>
              </a:rPr>
              <a:t> glove design and expand functionality</a:t>
            </a:r>
            <a:endParaRPr lang="en-US" sz="2400" dirty="0">
              <a:ea typeface="Calibri" panose="020F0502020204030204"/>
              <a:cs typeface="Calibri" panose="020F0502020204030204"/>
            </a:endParaRP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F938F017-D89B-8FED-8089-2167F422670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775" r="6272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1940500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017A31-D709-808A-8CD5-DFC50B7E48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Demo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AE080D-C8C2-3169-DA85-CCEAB1FD2044}"/>
              </a:ext>
            </a:extLst>
          </p:cNvPr>
          <p:cNvSpPr txBox="1"/>
          <p:nvPr/>
        </p:nvSpPr>
        <p:spPr>
          <a:xfrm>
            <a:off x="3727173" y="3136612"/>
            <a:ext cx="473765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hlinkClick r:id="rId2"/>
              </a:rPr>
              <a:t>Demo Video Link on Vimeo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6338737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3E416D2-D994-4F7A-8F62-B28B11BE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5" name="Picture 4" descr="Yellow question mark">
            <a:extLst>
              <a:ext uri="{FF2B5EF4-FFF2-40B4-BE49-F238E27FC236}">
                <a16:creationId xmlns:a16="http://schemas.microsoft.com/office/drawing/2014/main" id="{43138421-A01E-6FB3-6965-371C5107ED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" b="6248"/>
          <a:stretch/>
        </p:blipFill>
        <p:spPr>
          <a:xfrm>
            <a:off x="1524" y="10"/>
            <a:ext cx="12188952" cy="6857990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B27C166-470E-467E-9E9E-E235EEF3C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824691" y="0"/>
            <a:ext cx="7365784" cy="6858000"/>
          </a:xfrm>
          <a:custGeom>
            <a:avLst/>
            <a:gdLst>
              <a:gd name="connsiteX0" fmla="*/ 5742761 w 7365784"/>
              <a:gd name="connsiteY0" fmla="*/ 0 h 6858000"/>
              <a:gd name="connsiteX1" fmla="*/ 3076369 w 7365784"/>
              <a:gd name="connsiteY1" fmla="*/ 0 h 6858000"/>
              <a:gd name="connsiteX2" fmla="*/ 1949196 w 7365784"/>
              <a:gd name="connsiteY2" fmla="*/ 0 h 6858000"/>
              <a:gd name="connsiteX3" fmla="*/ 1583228 w 7365784"/>
              <a:gd name="connsiteY3" fmla="*/ 0 h 6858000"/>
              <a:gd name="connsiteX4" fmla="*/ 1457787 w 7365784"/>
              <a:gd name="connsiteY4" fmla="*/ 0 h 6858000"/>
              <a:gd name="connsiteX5" fmla="*/ 1445578 w 7365784"/>
              <a:gd name="connsiteY5" fmla="*/ 0 h 6858000"/>
              <a:gd name="connsiteX6" fmla="*/ 571708 w 7365784"/>
              <a:gd name="connsiteY6" fmla="*/ 0 h 6858000"/>
              <a:gd name="connsiteX7" fmla="*/ 237757 w 7365784"/>
              <a:gd name="connsiteY7" fmla="*/ 0 h 6858000"/>
              <a:gd name="connsiteX8" fmla="*/ 205161 w 7365784"/>
              <a:gd name="connsiteY8" fmla="*/ 0 h 6858000"/>
              <a:gd name="connsiteX9" fmla="*/ 0 w 7365784"/>
              <a:gd name="connsiteY9" fmla="*/ 0 h 6858000"/>
              <a:gd name="connsiteX10" fmla="*/ 0 w 7365784"/>
              <a:gd name="connsiteY10" fmla="*/ 6858000 h 6858000"/>
              <a:gd name="connsiteX11" fmla="*/ 205161 w 7365784"/>
              <a:gd name="connsiteY11" fmla="*/ 6858000 h 6858000"/>
              <a:gd name="connsiteX12" fmla="*/ 237757 w 7365784"/>
              <a:gd name="connsiteY12" fmla="*/ 6858000 h 6858000"/>
              <a:gd name="connsiteX13" fmla="*/ 571708 w 7365784"/>
              <a:gd name="connsiteY13" fmla="*/ 6858000 h 6858000"/>
              <a:gd name="connsiteX14" fmla="*/ 1274834 w 7365784"/>
              <a:gd name="connsiteY14" fmla="*/ 6858000 h 6858000"/>
              <a:gd name="connsiteX15" fmla="*/ 1445578 w 7365784"/>
              <a:gd name="connsiteY15" fmla="*/ 6858000 h 6858000"/>
              <a:gd name="connsiteX16" fmla="*/ 1457787 w 7365784"/>
              <a:gd name="connsiteY16" fmla="*/ 6858000 h 6858000"/>
              <a:gd name="connsiteX17" fmla="*/ 1949196 w 7365784"/>
              <a:gd name="connsiteY17" fmla="*/ 6858000 h 6858000"/>
              <a:gd name="connsiteX18" fmla="*/ 3076369 w 7365784"/>
              <a:gd name="connsiteY18" fmla="*/ 6858000 h 6858000"/>
              <a:gd name="connsiteX19" fmla="*/ 4863030 w 7365784"/>
              <a:gd name="connsiteY19" fmla="*/ 6858000 h 6858000"/>
              <a:gd name="connsiteX20" fmla="*/ 4974786 w 7365784"/>
              <a:gd name="connsiteY20" fmla="*/ 6780599 h 6858000"/>
              <a:gd name="connsiteX21" fmla="*/ 5491434 w 7365784"/>
              <a:gd name="connsiteY21" fmla="*/ 6374814 h 6858000"/>
              <a:gd name="connsiteX22" fmla="*/ 7365784 w 7365784"/>
              <a:gd name="connsiteY22" fmla="*/ 3621656 h 6858000"/>
              <a:gd name="connsiteX23" fmla="*/ 5764885 w 7365784"/>
              <a:gd name="connsiteY23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7365784" h="6858000">
                <a:moveTo>
                  <a:pt x="5742761" y="0"/>
                </a:moveTo>
                <a:lnTo>
                  <a:pt x="3076369" y="0"/>
                </a:lnTo>
                <a:lnTo>
                  <a:pt x="1949196" y="0"/>
                </a:lnTo>
                <a:lnTo>
                  <a:pt x="1583228" y="0"/>
                </a:lnTo>
                <a:lnTo>
                  <a:pt x="1457787" y="0"/>
                </a:lnTo>
                <a:lnTo>
                  <a:pt x="1445578" y="0"/>
                </a:lnTo>
                <a:lnTo>
                  <a:pt x="571708" y="0"/>
                </a:lnTo>
                <a:lnTo>
                  <a:pt x="237757" y="0"/>
                </a:lnTo>
                <a:lnTo>
                  <a:pt x="205161" y="0"/>
                </a:lnTo>
                <a:lnTo>
                  <a:pt x="0" y="0"/>
                </a:lnTo>
                <a:lnTo>
                  <a:pt x="0" y="6858000"/>
                </a:lnTo>
                <a:lnTo>
                  <a:pt x="205161" y="6858000"/>
                </a:lnTo>
                <a:lnTo>
                  <a:pt x="237757" y="6858000"/>
                </a:lnTo>
                <a:lnTo>
                  <a:pt x="571708" y="6858000"/>
                </a:lnTo>
                <a:lnTo>
                  <a:pt x="1274834" y="6858000"/>
                </a:lnTo>
                <a:lnTo>
                  <a:pt x="1445578" y="6858000"/>
                </a:lnTo>
                <a:lnTo>
                  <a:pt x="1457787" y="6858000"/>
                </a:lnTo>
                <a:lnTo>
                  <a:pt x="1949196" y="6858000"/>
                </a:lnTo>
                <a:lnTo>
                  <a:pt x="3076369" y="6858000"/>
                </a:lnTo>
                <a:lnTo>
                  <a:pt x="4863030" y="6858000"/>
                </a:lnTo>
                <a:lnTo>
                  <a:pt x="4974786" y="6780599"/>
                </a:lnTo>
                <a:cubicBezTo>
                  <a:pt x="5148604" y="6653108"/>
                  <a:pt x="5319231" y="6515397"/>
                  <a:pt x="5491434" y="6374814"/>
                </a:cubicBezTo>
                <a:cubicBezTo>
                  <a:pt x="6437059" y="5602839"/>
                  <a:pt x="7365784" y="4969131"/>
                  <a:pt x="7365784" y="3621656"/>
                </a:cubicBezTo>
                <a:cubicBezTo>
                  <a:pt x="7365784" y="2093192"/>
                  <a:pt x="6792048" y="754641"/>
                  <a:pt x="5764885" y="14997"/>
                </a:cubicBezTo>
                <a:close/>
              </a:path>
            </a:pathLst>
          </a:cu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73636C8-1392-483A-8A7A-CA259E806C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983671" y="0"/>
            <a:ext cx="7208329" cy="6858000"/>
          </a:xfrm>
          <a:custGeom>
            <a:avLst/>
            <a:gdLst>
              <a:gd name="connsiteX0" fmla="*/ 5585306 w 7208329"/>
              <a:gd name="connsiteY0" fmla="*/ 0 h 6858000"/>
              <a:gd name="connsiteX1" fmla="*/ 2918914 w 7208329"/>
              <a:gd name="connsiteY1" fmla="*/ 0 h 6858000"/>
              <a:gd name="connsiteX2" fmla="*/ 1592911 w 7208329"/>
              <a:gd name="connsiteY2" fmla="*/ 0 h 6858000"/>
              <a:gd name="connsiteX3" fmla="*/ 1425773 w 7208329"/>
              <a:gd name="connsiteY3" fmla="*/ 0 h 6858000"/>
              <a:gd name="connsiteX4" fmla="*/ 1300332 w 7208329"/>
              <a:gd name="connsiteY4" fmla="*/ 0 h 6858000"/>
              <a:gd name="connsiteX5" fmla="*/ 1288123 w 7208329"/>
              <a:gd name="connsiteY5" fmla="*/ 0 h 6858000"/>
              <a:gd name="connsiteX6" fmla="*/ 414253 w 7208329"/>
              <a:gd name="connsiteY6" fmla="*/ 0 h 6858000"/>
              <a:gd name="connsiteX7" fmla="*/ 80302 w 7208329"/>
              <a:gd name="connsiteY7" fmla="*/ 0 h 6858000"/>
              <a:gd name="connsiteX8" fmla="*/ 47706 w 7208329"/>
              <a:gd name="connsiteY8" fmla="*/ 0 h 6858000"/>
              <a:gd name="connsiteX9" fmla="*/ 0 w 7208329"/>
              <a:gd name="connsiteY9" fmla="*/ 0 h 6858000"/>
              <a:gd name="connsiteX10" fmla="*/ 0 w 7208329"/>
              <a:gd name="connsiteY10" fmla="*/ 6858000 h 6858000"/>
              <a:gd name="connsiteX11" fmla="*/ 47706 w 7208329"/>
              <a:gd name="connsiteY11" fmla="*/ 6858000 h 6858000"/>
              <a:gd name="connsiteX12" fmla="*/ 80302 w 7208329"/>
              <a:gd name="connsiteY12" fmla="*/ 6858000 h 6858000"/>
              <a:gd name="connsiteX13" fmla="*/ 414253 w 7208329"/>
              <a:gd name="connsiteY13" fmla="*/ 6858000 h 6858000"/>
              <a:gd name="connsiteX14" fmla="*/ 1117379 w 7208329"/>
              <a:gd name="connsiteY14" fmla="*/ 6858000 h 6858000"/>
              <a:gd name="connsiteX15" fmla="*/ 1288123 w 7208329"/>
              <a:gd name="connsiteY15" fmla="*/ 6858000 h 6858000"/>
              <a:gd name="connsiteX16" fmla="*/ 1300332 w 7208329"/>
              <a:gd name="connsiteY16" fmla="*/ 6858000 h 6858000"/>
              <a:gd name="connsiteX17" fmla="*/ 1592911 w 7208329"/>
              <a:gd name="connsiteY17" fmla="*/ 6858000 h 6858000"/>
              <a:gd name="connsiteX18" fmla="*/ 2918914 w 7208329"/>
              <a:gd name="connsiteY18" fmla="*/ 6858000 h 6858000"/>
              <a:gd name="connsiteX19" fmla="*/ 4705575 w 7208329"/>
              <a:gd name="connsiteY19" fmla="*/ 6858000 h 6858000"/>
              <a:gd name="connsiteX20" fmla="*/ 4817331 w 7208329"/>
              <a:gd name="connsiteY20" fmla="*/ 6780599 h 6858000"/>
              <a:gd name="connsiteX21" fmla="*/ 5333979 w 7208329"/>
              <a:gd name="connsiteY21" fmla="*/ 6374814 h 6858000"/>
              <a:gd name="connsiteX22" fmla="*/ 7208329 w 7208329"/>
              <a:gd name="connsiteY22" fmla="*/ 3621656 h 6858000"/>
              <a:gd name="connsiteX23" fmla="*/ 5607430 w 7208329"/>
              <a:gd name="connsiteY23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7208329" h="6858000">
                <a:moveTo>
                  <a:pt x="5585306" y="0"/>
                </a:moveTo>
                <a:lnTo>
                  <a:pt x="2918914" y="0"/>
                </a:lnTo>
                <a:lnTo>
                  <a:pt x="1592911" y="0"/>
                </a:lnTo>
                <a:lnTo>
                  <a:pt x="1425773" y="0"/>
                </a:lnTo>
                <a:lnTo>
                  <a:pt x="1300332" y="0"/>
                </a:lnTo>
                <a:lnTo>
                  <a:pt x="1288123" y="0"/>
                </a:lnTo>
                <a:lnTo>
                  <a:pt x="414253" y="0"/>
                </a:lnTo>
                <a:lnTo>
                  <a:pt x="80302" y="0"/>
                </a:lnTo>
                <a:lnTo>
                  <a:pt x="47706" y="0"/>
                </a:lnTo>
                <a:lnTo>
                  <a:pt x="0" y="0"/>
                </a:lnTo>
                <a:lnTo>
                  <a:pt x="0" y="6858000"/>
                </a:lnTo>
                <a:lnTo>
                  <a:pt x="47706" y="6858000"/>
                </a:lnTo>
                <a:lnTo>
                  <a:pt x="80302" y="6858000"/>
                </a:lnTo>
                <a:lnTo>
                  <a:pt x="414253" y="6858000"/>
                </a:lnTo>
                <a:lnTo>
                  <a:pt x="1117379" y="6858000"/>
                </a:lnTo>
                <a:lnTo>
                  <a:pt x="1288123" y="6858000"/>
                </a:lnTo>
                <a:lnTo>
                  <a:pt x="1300332" y="6858000"/>
                </a:lnTo>
                <a:lnTo>
                  <a:pt x="1592911" y="6858000"/>
                </a:lnTo>
                <a:lnTo>
                  <a:pt x="2918914" y="6858000"/>
                </a:lnTo>
                <a:lnTo>
                  <a:pt x="4705575" y="6858000"/>
                </a:lnTo>
                <a:lnTo>
                  <a:pt x="4817331" y="6780599"/>
                </a:lnTo>
                <a:cubicBezTo>
                  <a:pt x="4991149" y="6653108"/>
                  <a:pt x="5161776" y="6515397"/>
                  <a:pt x="5333979" y="6374814"/>
                </a:cubicBezTo>
                <a:cubicBezTo>
                  <a:pt x="6279604" y="5602839"/>
                  <a:pt x="7208329" y="4969131"/>
                  <a:pt x="7208329" y="3621656"/>
                </a:cubicBezTo>
                <a:cubicBezTo>
                  <a:pt x="7208329" y="2093192"/>
                  <a:pt x="6634593" y="754641"/>
                  <a:pt x="5607430" y="14997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7539A79B-DFBA-4781-B0DE-4044B07226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611396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1502B1-1CA0-32D9-4B89-FDCC809C85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0897" y="1346268"/>
            <a:ext cx="5568285" cy="28094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5084796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0">
            <a:extLst>
              <a:ext uri="{FF2B5EF4-FFF2-40B4-BE49-F238E27FC236}">
                <a16:creationId xmlns:a16="http://schemas.microsoft.com/office/drawing/2014/main" id="{FEF085B8-A2C0-4A6F-B663-CCC56F3CD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13">
            <a:extLst>
              <a:ext uri="{FF2B5EF4-FFF2-40B4-BE49-F238E27FC236}">
                <a16:creationId xmlns:a16="http://schemas.microsoft.com/office/drawing/2014/main" id="{2658F6D6-96E0-421A-96D6-3DF4040085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11">
            <a:extLst>
              <a:ext uri="{FF2B5EF4-FFF2-40B4-BE49-F238E27FC236}">
                <a16:creationId xmlns:a16="http://schemas.microsoft.com/office/drawing/2014/main" id="{3CF62545-93A0-4FD5-9B48-48DCA794CB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12E87B-F41B-F036-9952-54805F0381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Slide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4B7C6B-BCB2-3999-BAAA-E3E0E284A0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0833"/>
            <a:ext cx="5096934" cy="4166130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sz="2400" dirty="0"/>
              <a:t>The team</a:t>
            </a:r>
            <a:endParaRPr lang="en-US" sz="2400" dirty="0">
              <a:ea typeface="Calibri"/>
              <a:cs typeface="Calibri"/>
            </a:endParaRPr>
          </a:p>
          <a:p>
            <a:endParaRPr lang="en-US" sz="2400" dirty="0">
              <a:ea typeface="Calibri"/>
              <a:cs typeface="Calibri"/>
            </a:endParaRPr>
          </a:p>
          <a:p>
            <a:r>
              <a:rPr lang="en-US" sz="2400" dirty="0"/>
              <a:t>Project Summary</a:t>
            </a:r>
            <a:endParaRPr lang="en-US" sz="2400" dirty="0">
              <a:ea typeface="Calibri"/>
              <a:cs typeface="Calibri"/>
            </a:endParaRPr>
          </a:p>
          <a:p>
            <a:endParaRPr lang="en-US" sz="2400" dirty="0">
              <a:ea typeface="Calibri"/>
              <a:cs typeface="Calibri"/>
            </a:endParaRPr>
          </a:p>
          <a:p>
            <a:r>
              <a:rPr lang="en-US" sz="2400" dirty="0"/>
              <a:t>Parts</a:t>
            </a:r>
            <a:endParaRPr lang="en-US" sz="2400" dirty="0">
              <a:ea typeface="Calibri"/>
              <a:cs typeface="Calibri"/>
            </a:endParaRPr>
          </a:p>
          <a:p>
            <a:endParaRPr lang="en-US" sz="2000" dirty="0"/>
          </a:p>
          <a:p>
            <a:r>
              <a:rPr lang="en-US" sz="2400" dirty="0"/>
              <a:t>The Process</a:t>
            </a:r>
            <a:endParaRPr lang="en-US" sz="2400" dirty="0">
              <a:ea typeface="Calibri"/>
              <a:cs typeface="Calibri"/>
            </a:endParaRPr>
          </a:p>
          <a:p>
            <a:pPr lvl="1"/>
            <a:r>
              <a:rPr lang="en-US" sz="2000" dirty="0"/>
              <a:t>Sprints 1-2</a:t>
            </a:r>
          </a:p>
          <a:p>
            <a:pPr lvl="1"/>
            <a:r>
              <a:rPr lang="en-US" sz="2000" dirty="0"/>
              <a:t>Sprints 3-5</a:t>
            </a:r>
          </a:p>
          <a:p>
            <a:pPr lvl="1"/>
            <a:r>
              <a:rPr lang="en-US" sz="2000" dirty="0"/>
              <a:t>Sprints 6-8</a:t>
            </a:r>
          </a:p>
          <a:p>
            <a:pPr lvl="1"/>
            <a:r>
              <a:rPr lang="en-US" sz="2000" dirty="0"/>
              <a:t>Sprints 9-11</a:t>
            </a:r>
          </a:p>
          <a:p>
            <a:pPr marL="457200" lvl="1"/>
            <a:endParaRPr lang="en-US" sz="200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4F6DE08-E0B6-8C66-B1F0-631610D30DF5}"/>
              </a:ext>
            </a:extLst>
          </p:cNvPr>
          <p:cNvSpPr txBox="1">
            <a:spLocks/>
          </p:cNvSpPr>
          <p:nvPr/>
        </p:nvSpPr>
        <p:spPr>
          <a:xfrm>
            <a:off x="6256866" y="2010833"/>
            <a:ext cx="5096933" cy="41661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>
              <a:spcBef>
                <a:spcPts val="0"/>
              </a:spcBef>
            </a:pPr>
            <a:r>
              <a:rPr lang="en-US"/>
              <a:t>Issues Encountered</a:t>
            </a:r>
            <a:endParaRPr lang="en-US" dirty="0">
              <a:ea typeface="Calibri"/>
              <a:cs typeface="Calibri"/>
            </a:endParaRPr>
          </a:p>
          <a:p>
            <a:pPr marL="285750">
              <a:spcBef>
                <a:spcPts val="0"/>
              </a:spcBef>
            </a:pPr>
            <a:endParaRPr lang="en-US" dirty="0">
              <a:ea typeface="Calibri"/>
              <a:cs typeface="Calibri"/>
            </a:endParaRPr>
          </a:p>
          <a:p>
            <a:pPr marL="285750">
              <a:spcBef>
                <a:spcPts val="0"/>
              </a:spcBef>
            </a:pPr>
            <a:r>
              <a:rPr lang="en-US"/>
              <a:t>Future Improvements</a:t>
            </a:r>
            <a:endParaRPr lang="en-US" dirty="0">
              <a:ea typeface="Calibri"/>
              <a:cs typeface="Calibri"/>
            </a:endParaRPr>
          </a:p>
          <a:p>
            <a:pPr marL="285750">
              <a:spcBef>
                <a:spcPts val="0"/>
              </a:spcBef>
            </a:pPr>
            <a:endParaRPr lang="en-US" dirty="0">
              <a:ea typeface="Calibri"/>
              <a:cs typeface="Calibri"/>
            </a:endParaRPr>
          </a:p>
          <a:p>
            <a:pPr marL="285750">
              <a:spcBef>
                <a:spcPts val="0"/>
              </a:spcBef>
            </a:pPr>
            <a:r>
              <a:rPr lang="en-US"/>
              <a:t>Demo</a:t>
            </a:r>
            <a:endParaRPr lang="en-US" dirty="0">
              <a:ea typeface="Calibri"/>
              <a:cs typeface="Calibri"/>
            </a:endParaRPr>
          </a:p>
          <a:p>
            <a:pPr marL="285750">
              <a:spcBef>
                <a:spcPts val="0"/>
              </a:spcBef>
            </a:pPr>
            <a:endParaRPr lang="en-US" dirty="0">
              <a:ea typeface="Calibri"/>
              <a:cs typeface="Calibri"/>
            </a:endParaRPr>
          </a:p>
          <a:p>
            <a:pPr marL="285750">
              <a:spcBef>
                <a:spcPts val="0"/>
              </a:spcBef>
            </a:pPr>
            <a:r>
              <a:rPr lang="en-US"/>
              <a:t>Photos</a:t>
            </a:r>
            <a:endParaRPr lang="en-US" dirty="0">
              <a:ea typeface="Calibri"/>
              <a:cs typeface="Calibri"/>
            </a:endParaRPr>
          </a:p>
          <a:p>
            <a:pPr marL="285750">
              <a:spcBef>
                <a:spcPts val="0"/>
              </a:spcBef>
            </a:pPr>
            <a:endParaRPr lang="en-US" dirty="0">
              <a:ea typeface="Calibri"/>
              <a:cs typeface="Calibri"/>
            </a:endParaRPr>
          </a:p>
          <a:p>
            <a:pPr marL="285750">
              <a:spcBef>
                <a:spcPts val="0"/>
              </a:spcBef>
            </a:pPr>
            <a:r>
              <a:rPr lang="en-US"/>
              <a:t>Questions</a:t>
            </a:r>
            <a:endParaRPr lang="en-US">
              <a:ea typeface="Calibri"/>
              <a:cs typeface="Calibri"/>
            </a:endParaRPr>
          </a:p>
          <a:p>
            <a:pPr marL="0">
              <a:spcBef>
                <a:spcPts val="0"/>
              </a:spcBef>
            </a:pPr>
            <a:endParaRPr lang="en-US" sz="2000"/>
          </a:p>
          <a:p>
            <a:pPr marL="457200" lvl="1"/>
            <a:endParaRPr lang="en-US" sz="20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165A121-5A42-2090-D0E9-E8924C4A8541}"/>
              </a:ext>
            </a:extLst>
          </p:cNvPr>
          <p:cNvSpPr txBox="1"/>
          <p:nvPr/>
        </p:nvSpPr>
        <p:spPr>
          <a:xfrm>
            <a:off x="6141228" y="1611462"/>
            <a:ext cx="5222275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endParaRPr lang="en-US" sz="2800" dirty="0">
              <a:ea typeface="Calibri" panose="020F0502020204030204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6259817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Electronic components on a white background">
            <a:extLst>
              <a:ext uri="{FF2B5EF4-FFF2-40B4-BE49-F238E27FC236}">
                <a16:creationId xmlns:a16="http://schemas.microsoft.com/office/drawing/2014/main" id="{FC4FF2C5-898B-E7B8-0EEE-252144307FA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293" r="-9" b="9083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CBE918-E353-FE17-4489-D620B21FF3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3200">
                <a:ea typeface="Calibri Light"/>
                <a:cs typeface="Calibri Light"/>
              </a:rPr>
              <a:t>The Team</a:t>
            </a:r>
            <a:endParaRPr lang="en-US" sz="320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C92827-F025-8906-22FD-9E948B0706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5077924" cy="368171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400" b="1" dirty="0">
                <a:latin typeface="Arial"/>
                <a:cs typeface="Arial"/>
              </a:rPr>
              <a:t>Levi Graham</a:t>
            </a:r>
          </a:p>
          <a:p>
            <a:pPr marL="560070" lvl="1" indent="-285750">
              <a:buFont typeface="Arial,Sans-Serif" panose="020B0604020202020204" pitchFamily="34" charset="0"/>
            </a:pPr>
            <a:r>
              <a:rPr lang="en-US" dirty="0">
                <a:latin typeface="Arial"/>
                <a:cs typeface="Arial"/>
              </a:rPr>
              <a:t>Scrum Coach</a:t>
            </a:r>
          </a:p>
          <a:p>
            <a:pPr lvl="1"/>
            <a:endParaRPr lang="en-US" dirty="0">
              <a:latin typeface="Arial"/>
              <a:cs typeface="Arial"/>
            </a:endParaRPr>
          </a:p>
          <a:p>
            <a:pPr marL="560070" lvl="1" indent="-285750">
              <a:buFont typeface="Arial,Sans-Serif" panose="020B0604020202020204" pitchFamily="34" charset="0"/>
            </a:pPr>
            <a:r>
              <a:rPr lang="en-US" dirty="0">
                <a:latin typeface="Arial"/>
                <a:cs typeface="Arial"/>
              </a:rPr>
              <a:t>Technical Lead (Software)</a:t>
            </a:r>
          </a:p>
          <a:p>
            <a:pPr>
              <a:buFont typeface="Arial,Sans-Serif" panose="020B0604020202020204" pitchFamily="34" charset="0"/>
            </a:pPr>
            <a:endParaRPr lang="en-US" sz="2400" dirty="0">
              <a:latin typeface="Arial"/>
              <a:cs typeface="Arial"/>
            </a:endParaRPr>
          </a:p>
          <a:p>
            <a:pPr>
              <a:buFont typeface="Arial,Sans-Serif" panose="020B0604020202020204" pitchFamily="34" charset="0"/>
            </a:pPr>
            <a:r>
              <a:rPr lang="en-US" sz="2400" b="1" dirty="0">
                <a:latin typeface="Arial"/>
                <a:cs typeface="Arial"/>
              </a:rPr>
              <a:t>Riley Nichols</a:t>
            </a:r>
          </a:p>
          <a:p>
            <a:pPr marL="560070" lvl="1" indent="-285750">
              <a:buFont typeface="Arial,Sans-Serif" panose="020B0604020202020204" pitchFamily="34" charset="0"/>
            </a:pPr>
            <a:r>
              <a:rPr lang="en-US" dirty="0">
                <a:latin typeface="Arial"/>
                <a:cs typeface="Arial"/>
              </a:rPr>
              <a:t>Technical Product Manager</a:t>
            </a:r>
          </a:p>
          <a:p>
            <a:pPr marL="560070" lvl="1" indent="-285750">
              <a:buFont typeface="Arial,Sans-Serif" panose="020B0604020202020204" pitchFamily="34" charset="0"/>
            </a:pPr>
            <a:endParaRPr lang="en-US" dirty="0">
              <a:latin typeface="Arial"/>
              <a:cs typeface="Arial"/>
            </a:endParaRPr>
          </a:p>
          <a:p>
            <a:pPr marL="560070" lvl="1" indent="-285750">
              <a:buFont typeface="Arial,Sans-Serif" panose="020B0604020202020204" pitchFamily="34" charset="0"/>
            </a:pPr>
            <a:r>
              <a:rPr lang="en-US" dirty="0">
                <a:latin typeface="Arial"/>
                <a:cs typeface="Arial"/>
              </a:rPr>
              <a:t>Technical Lead (Hardware)</a:t>
            </a:r>
            <a:endParaRPr lang="en-US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111830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1D0E50-B94B-43A4-8A65-0FDF1590A7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5400" dirty="0">
                <a:ea typeface="Calibri Light"/>
                <a:cs typeface="Calibri Light"/>
              </a:rPr>
              <a:t>The Project</a:t>
            </a:r>
            <a:endParaRPr lang="en-US" sz="5400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0C9A429B-F631-3D59-3927-D176DE1BCB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10" r="-1" b="-1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472A4E-55F1-7482-3F21-1487345AD4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390322"/>
            <a:ext cx="6251110" cy="3483864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b="1" dirty="0">
                <a:ea typeface="Calibri"/>
                <a:cs typeface="Calibri"/>
              </a:rPr>
              <a:t>Develop</a:t>
            </a:r>
            <a:r>
              <a:rPr lang="en-US" dirty="0">
                <a:ea typeface="Calibri"/>
                <a:cs typeface="Calibri"/>
              </a:rPr>
              <a:t> a haptic glove to use as usable input on a computer. </a:t>
            </a:r>
          </a:p>
          <a:p>
            <a:r>
              <a:rPr lang="en-US" b="1" dirty="0">
                <a:ea typeface="Calibri"/>
                <a:cs typeface="Calibri"/>
              </a:rPr>
              <a:t>Design</a:t>
            </a:r>
            <a:r>
              <a:rPr lang="en-US" dirty="0">
                <a:ea typeface="Calibri"/>
                <a:cs typeface="Calibri"/>
              </a:rPr>
              <a:t> the glove to be thinner and lighter than others, and to be wireless.</a:t>
            </a:r>
          </a:p>
          <a:p>
            <a:r>
              <a:rPr lang="en-US" b="1" dirty="0">
                <a:ea typeface="Calibri"/>
                <a:cs typeface="Calibri"/>
              </a:rPr>
              <a:t>Build</a:t>
            </a:r>
            <a:r>
              <a:rPr lang="en-US" dirty="0">
                <a:ea typeface="Calibri"/>
                <a:cs typeface="Calibri"/>
              </a:rPr>
              <a:t> the glove using off the shelf parts.</a:t>
            </a:r>
          </a:p>
          <a:p>
            <a:r>
              <a:rPr lang="en-US" b="1" dirty="0">
                <a:ea typeface="Calibri"/>
                <a:cs typeface="Calibri"/>
              </a:rPr>
              <a:t>Provide</a:t>
            </a:r>
            <a:r>
              <a:rPr lang="en-US" dirty="0">
                <a:ea typeface="Calibri"/>
                <a:cs typeface="Calibri"/>
              </a:rPr>
              <a:t> instructions to anyone who would like to build a haptic glove of their own.</a:t>
            </a:r>
          </a:p>
        </p:txBody>
      </p:sp>
    </p:spTree>
    <p:extLst>
      <p:ext uri="{BB962C8B-B14F-4D97-AF65-F5344CB8AC3E}">
        <p14:creationId xmlns:p14="http://schemas.microsoft.com/office/powerpoint/2010/main" val="22888460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9">
            <a:extLst>
              <a:ext uri="{FF2B5EF4-FFF2-40B4-BE49-F238E27FC236}">
                <a16:creationId xmlns:a16="http://schemas.microsoft.com/office/drawing/2014/main" id="{B5416EBC-B41E-4F8A-BE9F-07301B682C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2" name="Rectangle 11">
            <a:extLst>
              <a:ext uri="{FF2B5EF4-FFF2-40B4-BE49-F238E27FC236}">
                <a16:creationId xmlns:a16="http://schemas.microsoft.com/office/drawing/2014/main" id="{AFF79527-C7F1-4E06-8126-A8E8C5FEBF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4AD404-58E0-0045-21F3-66FD28C8B9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19072"/>
            <a:ext cx="3103427" cy="3520440"/>
          </a:xfrm>
        </p:spPr>
        <p:txBody>
          <a:bodyPr anchor="t">
            <a:normAutofit/>
          </a:bodyPr>
          <a:lstStyle/>
          <a:p>
            <a:r>
              <a:rPr lang="en-US" sz="3600">
                <a:ea typeface="Calibri Light"/>
                <a:cs typeface="Calibri Light"/>
              </a:rPr>
              <a:t>Parts</a:t>
            </a:r>
          </a:p>
        </p:txBody>
      </p:sp>
      <p:sp>
        <p:nvSpPr>
          <p:cNvPr id="23" name="Rectangle 13">
            <a:extLst>
              <a:ext uri="{FF2B5EF4-FFF2-40B4-BE49-F238E27FC236}">
                <a16:creationId xmlns:a16="http://schemas.microsoft.com/office/drawing/2014/main" id="{55986208-8A53-4E92-9197-6B57BCCB2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C6E2C6E2-AE7B-65C1-471D-B8839EB08BF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70740851"/>
              </p:ext>
            </p:extLst>
          </p:nvPr>
        </p:nvGraphicFramePr>
        <p:xfrm>
          <a:off x="4727448" y="1069737"/>
          <a:ext cx="6967729" cy="471852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67597">
                  <a:extLst>
                    <a:ext uri="{9D8B030D-6E8A-4147-A177-3AD203B41FA5}">
                      <a16:colId xmlns:a16="http://schemas.microsoft.com/office/drawing/2014/main" val="2213663147"/>
                    </a:ext>
                  </a:extLst>
                </a:gridCol>
                <a:gridCol w="2400132">
                  <a:extLst>
                    <a:ext uri="{9D8B030D-6E8A-4147-A177-3AD203B41FA5}">
                      <a16:colId xmlns:a16="http://schemas.microsoft.com/office/drawing/2014/main" val="1341572992"/>
                    </a:ext>
                  </a:extLst>
                </a:gridCol>
              </a:tblGrid>
              <a:tr h="524281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2300"/>
                        <a:t>Part Name</a:t>
                      </a:r>
                    </a:p>
                  </a:txBody>
                  <a:tcPr marL="119155" marR="119155" marT="59577" marB="59577"/>
                </a:tc>
                <a:tc>
                  <a:txBody>
                    <a:bodyPr/>
                    <a:lstStyle/>
                    <a:p>
                      <a:r>
                        <a:rPr lang="en-US" sz="2300"/>
                        <a:t>Quantity</a:t>
                      </a:r>
                    </a:p>
                  </a:txBody>
                  <a:tcPr marL="119155" marR="119155" marT="59577" marB="59577"/>
                </a:tc>
                <a:extLst>
                  <a:ext uri="{0D108BD9-81ED-4DB2-BD59-A6C34878D82A}">
                    <a16:rowId xmlns:a16="http://schemas.microsoft.com/office/drawing/2014/main" val="2032151609"/>
                  </a:ext>
                </a:extLst>
              </a:tr>
              <a:tr h="524281">
                <a:tc>
                  <a:txBody>
                    <a:bodyPr/>
                    <a:lstStyle/>
                    <a:p>
                      <a:r>
                        <a:rPr lang="en-US" sz="2300"/>
                        <a:t>Arduino R3 Uno</a:t>
                      </a:r>
                    </a:p>
                  </a:txBody>
                  <a:tcPr marL="119155" marR="119155" marT="59577" marB="59577"/>
                </a:tc>
                <a:tc>
                  <a:txBody>
                    <a:bodyPr/>
                    <a:lstStyle/>
                    <a:p>
                      <a:r>
                        <a:rPr lang="en-US" sz="2300"/>
                        <a:t>1</a:t>
                      </a:r>
                    </a:p>
                  </a:txBody>
                  <a:tcPr marL="119155" marR="119155" marT="59577" marB="59577"/>
                </a:tc>
                <a:extLst>
                  <a:ext uri="{0D108BD9-81ED-4DB2-BD59-A6C34878D82A}">
                    <a16:rowId xmlns:a16="http://schemas.microsoft.com/office/drawing/2014/main" val="4213392654"/>
                  </a:ext>
                </a:extLst>
              </a:tr>
              <a:tr h="524281">
                <a:tc>
                  <a:txBody>
                    <a:bodyPr/>
                    <a:lstStyle/>
                    <a:p>
                      <a:r>
                        <a:rPr lang="en-US" sz="2300"/>
                        <a:t>Long Flex Sensors</a:t>
                      </a:r>
                    </a:p>
                  </a:txBody>
                  <a:tcPr marL="119155" marR="119155" marT="59577" marB="59577"/>
                </a:tc>
                <a:tc>
                  <a:txBody>
                    <a:bodyPr/>
                    <a:lstStyle/>
                    <a:p>
                      <a:r>
                        <a:rPr lang="en-US" sz="2300"/>
                        <a:t>4</a:t>
                      </a:r>
                    </a:p>
                  </a:txBody>
                  <a:tcPr marL="119155" marR="119155" marT="59577" marB="59577"/>
                </a:tc>
                <a:extLst>
                  <a:ext uri="{0D108BD9-81ED-4DB2-BD59-A6C34878D82A}">
                    <a16:rowId xmlns:a16="http://schemas.microsoft.com/office/drawing/2014/main" val="3339271189"/>
                  </a:ext>
                </a:extLst>
              </a:tr>
              <a:tr h="524281">
                <a:tc>
                  <a:txBody>
                    <a:bodyPr/>
                    <a:lstStyle/>
                    <a:p>
                      <a:r>
                        <a:rPr lang="en-US" sz="2300"/>
                        <a:t>Short Flex Sensors</a:t>
                      </a:r>
                    </a:p>
                  </a:txBody>
                  <a:tcPr marL="119155" marR="119155" marT="59577" marB="59577"/>
                </a:tc>
                <a:tc>
                  <a:txBody>
                    <a:bodyPr/>
                    <a:lstStyle/>
                    <a:p>
                      <a:r>
                        <a:rPr lang="en-US" sz="2300"/>
                        <a:t>1</a:t>
                      </a:r>
                    </a:p>
                  </a:txBody>
                  <a:tcPr marL="119155" marR="119155" marT="59577" marB="59577"/>
                </a:tc>
                <a:extLst>
                  <a:ext uri="{0D108BD9-81ED-4DB2-BD59-A6C34878D82A}">
                    <a16:rowId xmlns:a16="http://schemas.microsoft.com/office/drawing/2014/main" val="4110976728"/>
                  </a:ext>
                </a:extLst>
              </a:tr>
              <a:tr h="524281">
                <a:tc>
                  <a:txBody>
                    <a:bodyPr/>
                    <a:lstStyle/>
                    <a:p>
                      <a:r>
                        <a:rPr lang="en-US" sz="2300"/>
                        <a:t>IMU (Inertail Measurment Unit)</a:t>
                      </a:r>
                    </a:p>
                  </a:txBody>
                  <a:tcPr marL="119155" marR="119155" marT="59577" marB="59577"/>
                </a:tc>
                <a:tc>
                  <a:txBody>
                    <a:bodyPr/>
                    <a:lstStyle/>
                    <a:p>
                      <a:r>
                        <a:rPr lang="en-US" sz="2300"/>
                        <a:t>1</a:t>
                      </a:r>
                    </a:p>
                  </a:txBody>
                  <a:tcPr marL="119155" marR="119155" marT="59577" marB="59577"/>
                </a:tc>
                <a:extLst>
                  <a:ext uri="{0D108BD9-81ED-4DB2-BD59-A6C34878D82A}">
                    <a16:rowId xmlns:a16="http://schemas.microsoft.com/office/drawing/2014/main" val="669691254"/>
                  </a:ext>
                </a:extLst>
              </a:tr>
              <a:tr h="524281">
                <a:tc>
                  <a:txBody>
                    <a:bodyPr/>
                    <a:lstStyle/>
                    <a:p>
                      <a:r>
                        <a:rPr lang="en-US" sz="2300"/>
                        <a:t>Multiplexer</a:t>
                      </a:r>
                    </a:p>
                  </a:txBody>
                  <a:tcPr marL="119155" marR="119155" marT="59577" marB="59577"/>
                </a:tc>
                <a:tc>
                  <a:txBody>
                    <a:bodyPr/>
                    <a:lstStyle/>
                    <a:p>
                      <a:r>
                        <a:rPr lang="en-US" sz="2300"/>
                        <a:t>1</a:t>
                      </a:r>
                    </a:p>
                  </a:txBody>
                  <a:tcPr marL="119155" marR="119155" marT="59577" marB="59577"/>
                </a:tc>
                <a:extLst>
                  <a:ext uri="{0D108BD9-81ED-4DB2-BD59-A6C34878D82A}">
                    <a16:rowId xmlns:a16="http://schemas.microsoft.com/office/drawing/2014/main" val="1974159949"/>
                  </a:ext>
                </a:extLst>
              </a:tr>
              <a:tr h="524281">
                <a:tc>
                  <a:txBody>
                    <a:bodyPr/>
                    <a:lstStyle/>
                    <a:p>
                      <a:r>
                        <a:rPr lang="en-US" sz="2300"/>
                        <a:t>Bluetooth Module (HC-06)</a:t>
                      </a:r>
                    </a:p>
                  </a:txBody>
                  <a:tcPr marL="119155" marR="119155" marT="59577" marB="59577"/>
                </a:tc>
                <a:tc>
                  <a:txBody>
                    <a:bodyPr/>
                    <a:lstStyle/>
                    <a:p>
                      <a:r>
                        <a:rPr lang="en-US" sz="2300"/>
                        <a:t>1</a:t>
                      </a:r>
                    </a:p>
                  </a:txBody>
                  <a:tcPr marL="119155" marR="119155" marT="59577" marB="59577"/>
                </a:tc>
                <a:extLst>
                  <a:ext uri="{0D108BD9-81ED-4DB2-BD59-A6C34878D82A}">
                    <a16:rowId xmlns:a16="http://schemas.microsoft.com/office/drawing/2014/main" val="1308463902"/>
                  </a:ext>
                </a:extLst>
              </a:tr>
              <a:tr h="524281">
                <a:tc>
                  <a:txBody>
                    <a:bodyPr/>
                    <a:lstStyle/>
                    <a:p>
                      <a:r>
                        <a:rPr lang="en-US" sz="2300"/>
                        <a:t>22-Gauge Wire</a:t>
                      </a:r>
                    </a:p>
                  </a:txBody>
                  <a:tcPr marL="119155" marR="119155" marT="59577" marB="59577"/>
                </a:tc>
                <a:tc>
                  <a:txBody>
                    <a:bodyPr/>
                    <a:lstStyle/>
                    <a:p>
                      <a:r>
                        <a:rPr lang="en-US" sz="2300"/>
                        <a:t>Enough</a:t>
                      </a:r>
                    </a:p>
                  </a:txBody>
                  <a:tcPr marL="119155" marR="119155" marT="59577" marB="59577"/>
                </a:tc>
                <a:extLst>
                  <a:ext uri="{0D108BD9-81ED-4DB2-BD59-A6C34878D82A}">
                    <a16:rowId xmlns:a16="http://schemas.microsoft.com/office/drawing/2014/main" val="4159483567"/>
                  </a:ext>
                </a:extLst>
              </a:tr>
              <a:tr h="524281">
                <a:tc>
                  <a:txBody>
                    <a:bodyPr/>
                    <a:lstStyle/>
                    <a:p>
                      <a:r>
                        <a:rPr lang="en-US" sz="2300"/>
                        <a:t>PCB (Printable Circuit Board)</a:t>
                      </a:r>
                    </a:p>
                  </a:txBody>
                  <a:tcPr marL="119155" marR="119155" marT="59577" marB="59577"/>
                </a:tc>
                <a:tc>
                  <a:txBody>
                    <a:bodyPr/>
                    <a:lstStyle/>
                    <a:p>
                      <a:r>
                        <a:rPr lang="en-US" sz="2300"/>
                        <a:t>1</a:t>
                      </a:r>
                    </a:p>
                  </a:txBody>
                  <a:tcPr marL="119155" marR="119155" marT="59577" marB="59577"/>
                </a:tc>
                <a:extLst>
                  <a:ext uri="{0D108BD9-81ED-4DB2-BD59-A6C34878D82A}">
                    <a16:rowId xmlns:a16="http://schemas.microsoft.com/office/drawing/2014/main" val="3956874483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01BAC660-A870-0E23-4F47-6CB913452C96}"/>
              </a:ext>
            </a:extLst>
          </p:cNvPr>
          <p:cNvSpPr txBox="1"/>
          <p:nvPr/>
        </p:nvSpPr>
        <p:spPr>
          <a:xfrm>
            <a:off x="561473" y="4648427"/>
            <a:ext cx="3729789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ea typeface="Calibri"/>
                <a:cs typeface="Calibri"/>
              </a:rPr>
              <a:t>*This does not include non-electronic parts and materials such as the glove itself or the materials needed to attach this to a glove.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89469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C541B88-1AE9-40C3-AFD5-967787C197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5F17139-31EE-46AC-B04F-DBBD852DD6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890596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BBE91C-EF94-B855-790D-CABD29046F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95697"/>
            <a:ext cx="3200400" cy="4238118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  <a:ea typeface="Calibri Light"/>
                <a:cs typeface="Calibri Light"/>
              </a:rPr>
              <a:t>The Process (Sprints 1-2)</a:t>
            </a:r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13" name="Graphic 38">
            <a:extLst>
              <a:ext uri="{FF2B5EF4-FFF2-40B4-BE49-F238E27FC236}">
                <a16:creationId xmlns:a16="http://schemas.microsoft.com/office/drawing/2014/main" id="{7CF625D3-71A3-4F30-A096-8EF334E959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02912"/>
            <a:ext cx="1910252" cy="709660"/>
            <a:chOff x="2267504" y="2540250"/>
            <a:chExt cx="1990951" cy="739640"/>
          </a:xfrm>
          <a:solidFill>
            <a:schemeClr val="bg1"/>
          </a:solidFill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6754E2F-F56E-4BA3-99DD-8EBF110E34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24A69059-7C49-49C6-B071-F2A9B558E0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7" name="Oval 16">
            <a:extLst>
              <a:ext uri="{FF2B5EF4-FFF2-40B4-BE49-F238E27FC236}">
                <a16:creationId xmlns:a16="http://schemas.microsoft.com/office/drawing/2014/main" id="{89D16701-DA76-4F72-BB63-E2C3FFBDFE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6260" y="4752208"/>
            <a:ext cx="365021" cy="36502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1CC28BE1-9DC6-43FE-9582-39F091098D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6260" y="4752208"/>
            <a:ext cx="365021" cy="365021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21" name="Graphic 4">
            <a:extLst>
              <a:ext uri="{FF2B5EF4-FFF2-40B4-BE49-F238E27FC236}">
                <a16:creationId xmlns:a16="http://schemas.microsoft.com/office/drawing/2014/main" id="{AF9AF3F3-CE0C-4125-BDD7-346487FA0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109667" y="5539935"/>
            <a:ext cx="975169" cy="975171"/>
            <a:chOff x="5829300" y="3162300"/>
            <a:chExt cx="532256" cy="532257"/>
          </a:xfrm>
          <a:solidFill>
            <a:schemeClr val="bg1"/>
          </a:solidFill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31DFBFA-CF4D-4940-9086-26F83E5C6B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7854033-BD20-4C77-8C5B-048F4B3BDD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BC93AA74-BEB3-444F-835B-7AA6ECE617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F00DF1C9-6952-4704-B8B3-95406E18E4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B34783FD-297C-40D2-964B-DBAE4DE283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E621623-0357-4FD5-A1AC-4005010259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024F346E-10A0-458F-A9CA-8C0079472F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7937A2F7-01A9-47F3-BED6-B61D998408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5B44DAF8-5073-441A-82E1-180385D35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2B0413D-0E36-4A90-8E6A-9EDC676A6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6059ECF-0D50-48AD-B67A-645EC29D3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B394906F-6BF2-447E-9886-F12708E128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A45EB96B-215A-4EBF-A594-2B08222339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21D102B-029C-D70C-9BB2-E3DD3C1B6DB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23784232"/>
              </p:ext>
            </p:extLst>
          </p:nvPr>
        </p:nvGraphicFramePr>
        <p:xfrm>
          <a:off x="5484139" y="477540"/>
          <a:ext cx="6301601" cy="58788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12842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8">
            <a:extLst>
              <a:ext uri="{FF2B5EF4-FFF2-40B4-BE49-F238E27FC236}">
                <a16:creationId xmlns:a16="http://schemas.microsoft.com/office/drawing/2014/main" id="{23E547B5-89CF-4EC0-96DE-25771AED0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10">
            <a:extLst>
              <a:ext uri="{FF2B5EF4-FFF2-40B4-BE49-F238E27FC236}">
                <a16:creationId xmlns:a16="http://schemas.microsoft.com/office/drawing/2014/main" id="{3F0B8CEB-8279-4E5E-A0CE-1FC9F71736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782" y="0"/>
            <a:ext cx="7421217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F95603-91DA-DCEF-0B03-0F3CDB66F3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20466" y="609600"/>
            <a:ext cx="4140014" cy="1330839"/>
          </a:xfrm>
        </p:spPr>
        <p:txBody>
          <a:bodyPr>
            <a:normAutofit/>
          </a:bodyPr>
          <a:lstStyle/>
          <a:p>
            <a:r>
              <a:rPr lang="en-US" dirty="0">
                <a:ea typeface="Calibri Light"/>
                <a:cs typeface="Calibri Light"/>
              </a:rPr>
              <a:t>The Process (Sprints 3-5)</a:t>
            </a:r>
            <a:endParaRPr lang="en-US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79741E6B-7F55-F732-C37E-909C80B226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193" r="9329"/>
          <a:stretch/>
        </p:blipFill>
        <p:spPr>
          <a:xfrm>
            <a:off x="20" y="10"/>
            <a:ext cx="6901711" cy="6857990"/>
          </a:xfrm>
          <a:custGeom>
            <a:avLst/>
            <a:gdLst/>
            <a:ahLst/>
            <a:cxnLst/>
            <a:rect l="l" t="t" r="r" b="b"/>
            <a:pathLst>
              <a:path w="6901731" h="6858000">
                <a:moveTo>
                  <a:pt x="0" y="0"/>
                </a:moveTo>
                <a:lnTo>
                  <a:pt x="6897896" y="5958"/>
                </a:lnTo>
                <a:lnTo>
                  <a:pt x="6866823" y="62592"/>
                </a:lnTo>
                <a:lnTo>
                  <a:pt x="6901731" y="89476"/>
                </a:lnTo>
                <a:lnTo>
                  <a:pt x="6901731" y="103833"/>
                </a:lnTo>
                <a:lnTo>
                  <a:pt x="6900034" y="110092"/>
                </a:lnTo>
                <a:lnTo>
                  <a:pt x="6901731" y="113679"/>
                </a:lnTo>
                <a:lnTo>
                  <a:pt x="6901731" y="405560"/>
                </a:lnTo>
                <a:lnTo>
                  <a:pt x="6900456" y="429509"/>
                </a:lnTo>
                <a:cubicBezTo>
                  <a:pt x="6892773" y="535647"/>
                  <a:pt x="6878314" y="537918"/>
                  <a:pt x="6886342" y="636808"/>
                </a:cubicBezTo>
                <a:cubicBezTo>
                  <a:pt x="6892506" y="756883"/>
                  <a:pt x="6864504" y="771443"/>
                  <a:pt x="6851784" y="839073"/>
                </a:cubicBezTo>
                <a:cubicBezTo>
                  <a:pt x="6838675" y="892655"/>
                  <a:pt x="6864124" y="961738"/>
                  <a:pt x="6845760" y="994930"/>
                </a:cubicBezTo>
                <a:cubicBezTo>
                  <a:pt x="6833572" y="1024166"/>
                  <a:pt x="6859282" y="1058905"/>
                  <a:pt x="6845601" y="1112932"/>
                </a:cubicBezTo>
                <a:cubicBezTo>
                  <a:pt x="6838700" y="1149910"/>
                  <a:pt x="6829138" y="1151035"/>
                  <a:pt x="6820235" y="1187433"/>
                </a:cubicBezTo>
                <a:cubicBezTo>
                  <a:pt x="6815504" y="1196464"/>
                  <a:pt x="6777707" y="1338549"/>
                  <a:pt x="6759643" y="1337010"/>
                </a:cubicBezTo>
                <a:cubicBezTo>
                  <a:pt x="6737660" y="1337296"/>
                  <a:pt x="6760650" y="1396341"/>
                  <a:pt x="6736375" y="1382272"/>
                </a:cubicBezTo>
                <a:cubicBezTo>
                  <a:pt x="6755741" y="1415836"/>
                  <a:pt x="6714675" y="1414567"/>
                  <a:pt x="6701292" y="1432111"/>
                </a:cubicBezTo>
                <a:cubicBezTo>
                  <a:pt x="6721110" y="1460185"/>
                  <a:pt x="6692106" y="1490815"/>
                  <a:pt x="6686578" y="1518624"/>
                </a:cubicBezTo>
                <a:cubicBezTo>
                  <a:pt x="6682512" y="1567002"/>
                  <a:pt x="6679579" y="1571443"/>
                  <a:pt x="6670824" y="1607743"/>
                </a:cubicBezTo>
                <a:cubicBezTo>
                  <a:pt x="6671133" y="1629590"/>
                  <a:pt x="6663161" y="1656870"/>
                  <a:pt x="6664392" y="1696405"/>
                </a:cubicBezTo>
                <a:cubicBezTo>
                  <a:pt x="6655686" y="1770486"/>
                  <a:pt x="6641938" y="1757082"/>
                  <a:pt x="6642880" y="1812372"/>
                </a:cubicBezTo>
                <a:cubicBezTo>
                  <a:pt x="6638579" y="1872475"/>
                  <a:pt x="6619231" y="1825476"/>
                  <a:pt x="6612547" y="1876437"/>
                </a:cubicBezTo>
                <a:cubicBezTo>
                  <a:pt x="6600695" y="1913834"/>
                  <a:pt x="6591061" y="1923231"/>
                  <a:pt x="6571760" y="1953331"/>
                </a:cubicBezTo>
                <a:cubicBezTo>
                  <a:pt x="6561039" y="1989021"/>
                  <a:pt x="6544090" y="2087896"/>
                  <a:pt x="6520213" y="2096455"/>
                </a:cubicBezTo>
                <a:lnTo>
                  <a:pt x="6492461" y="2188148"/>
                </a:lnTo>
                <a:cubicBezTo>
                  <a:pt x="6504372" y="2211333"/>
                  <a:pt x="6489131" y="2253220"/>
                  <a:pt x="6471854" y="2259117"/>
                </a:cubicBezTo>
                <a:cubicBezTo>
                  <a:pt x="6466151" y="2287829"/>
                  <a:pt x="6440452" y="2301346"/>
                  <a:pt x="6439832" y="2328334"/>
                </a:cubicBezTo>
                <a:cubicBezTo>
                  <a:pt x="6431013" y="2351201"/>
                  <a:pt x="6444250" y="2396409"/>
                  <a:pt x="6425162" y="2408211"/>
                </a:cubicBezTo>
                <a:lnTo>
                  <a:pt x="6417221" y="2427382"/>
                </a:lnTo>
                <a:lnTo>
                  <a:pt x="6425030" y="2464387"/>
                </a:lnTo>
                <a:lnTo>
                  <a:pt x="6406293" y="2472223"/>
                </a:lnTo>
                <a:cubicBezTo>
                  <a:pt x="6406862" y="2477277"/>
                  <a:pt x="6406486" y="2491723"/>
                  <a:pt x="6405400" y="2493547"/>
                </a:cubicBezTo>
                <a:lnTo>
                  <a:pt x="6374829" y="2532070"/>
                </a:lnTo>
                <a:cubicBezTo>
                  <a:pt x="6374597" y="2545374"/>
                  <a:pt x="6360976" y="2563797"/>
                  <a:pt x="6350864" y="2577422"/>
                </a:cubicBezTo>
                <a:cubicBezTo>
                  <a:pt x="6327056" y="2632768"/>
                  <a:pt x="6341262" y="2616275"/>
                  <a:pt x="6329174" y="2663854"/>
                </a:cubicBezTo>
                <a:cubicBezTo>
                  <a:pt x="6326303" y="2703642"/>
                  <a:pt x="6332854" y="2709643"/>
                  <a:pt x="6315095" y="2741507"/>
                </a:cubicBezTo>
                <a:cubicBezTo>
                  <a:pt x="6319921" y="2740191"/>
                  <a:pt x="6321925" y="2742004"/>
                  <a:pt x="6322463" y="2745641"/>
                </a:cubicBezTo>
                <a:cubicBezTo>
                  <a:pt x="6322245" y="2747982"/>
                  <a:pt x="6322027" y="2750323"/>
                  <a:pt x="6321808" y="2752663"/>
                </a:cubicBezTo>
                <a:lnTo>
                  <a:pt x="6314569" y="2756718"/>
                </a:lnTo>
                <a:cubicBezTo>
                  <a:pt x="6289324" y="2773686"/>
                  <a:pt x="6317551" y="2780051"/>
                  <a:pt x="6315211" y="2811618"/>
                </a:cubicBezTo>
                <a:cubicBezTo>
                  <a:pt x="6315620" y="2826627"/>
                  <a:pt x="6296047" y="2885298"/>
                  <a:pt x="6302211" y="2882314"/>
                </a:cubicBezTo>
                <a:lnTo>
                  <a:pt x="6286167" y="2949597"/>
                </a:lnTo>
                <a:cubicBezTo>
                  <a:pt x="6286401" y="2994618"/>
                  <a:pt x="6286615" y="2971464"/>
                  <a:pt x="6287037" y="3008578"/>
                </a:cubicBezTo>
                <a:cubicBezTo>
                  <a:pt x="6293795" y="3029535"/>
                  <a:pt x="6274405" y="3114154"/>
                  <a:pt x="6259150" y="3123139"/>
                </a:cubicBezTo>
                <a:cubicBezTo>
                  <a:pt x="6250085" y="3189063"/>
                  <a:pt x="6269067" y="3151280"/>
                  <a:pt x="6272249" y="3227854"/>
                </a:cubicBezTo>
                <a:cubicBezTo>
                  <a:pt x="6278775" y="3295842"/>
                  <a:pt x="6289216" y="3303765"/>
                  <a:pt x="6292288" y="3378383"/>
                </a:cubicBezTo>
                <a:cubicBezTo>
                  <a:pt x="6303894" y="3395995"/>
                  <a:pt x="6287498" y="3432581"/>
                  <a:pt x="6288328" y="3459618"/>
                </a:cubicBezTo>
                <a:cubicBezTo>
                  <a:pt x="6289158" y="3486653"/>
                  <a:pt x="6299937" y="3538735"/>
                  <a:pt x="6297272" y="3540603"/>
                </a:cubicBezTo>
                <a:cubicBezTo>
                  <a:pt x="6296849" y="3577379"/>
                  <a:pt x="6294184" y="3587943"/>
                  <a:pt x="6291001" y="3638374"/>
                </a:cubicBezTo>
                <a:cubicBezTo>
                  <a:pt x="6283026" y="3666794"/>
                  <a:pt x="6265833" y="3731744"/>
                  <a:pt x="6283592" y="3763609"/>
                </a:cubicBezTo>
                <a:cubicBezTo>
                  <a:pt x="6264286" y="3758340"/>
                  <a:pt x="6290177" y="3803150"/>
                  <a:pt x="6274068" y="3814506"/>
                </a:cubicBezTo>
                <a:cubicBezTo>
                  <a:pt x="6260645" y="3821643"/>
                  <a:pt x="6265372" y="3836902"/>
                  <a:pt x="6262850" y="3850454"/>
                </a:cubicBezTo>
                <a:cubicBezTo>
                  <a:pt x="6250418" y="3863479"/>
                  <a:pt x="6250660" y="3955243"/>
                  <a:pt x="6257357" y="3975474"/>
                </a:cubicBezTo>
                <a:cubicBezTo>
                  <a:pt x="6245091" y="4036737"/>
                  <a:pt x="6237535" y="4029237"/>
                  <a:pt x="6257889" y="4073155"/>
                </a:cubicBezTo>
                <a:cubicBezTo>
                  <a:pt x="6259272" y="4085906"/>
                  <a:pt x="6239882" y="4116397"/>
                  <a:pt x="6237441" y="4126638"/>
                </a:cubicBezTo>
                <a:lnTo>
                  <a:pt x="6245587" y="4172738"/>
                </a:lnTo>
                <a:lnTo>
                  <a:pt x="6235772" y="4176721"/>
                </a:lnTo>
                <a:lnTo>
                  <a:pt x="6233287" y="4195136"/>
                </a:lnTo>
                <a:lnTo>
                  <a:pt x="6234619" y="4280850"/>
                </a:lnTo>
                <a:cubicBezTo>
                  <a:pt x="6239453" y="4320763"/>
                  <a:pt x="6223309" y="4337596"/>
                  <a:pt x="6219318" y="4402526"/>
                </a:cubicBezTo>
                <a:cubicBezTo>
                  <a:pt x="6205466" y="4516209"/>
                  <a:pt x="6216183" y="4588729"/>
                  <a:pt x="6216810" y="4651172"/>
                </a:cubicBezTo>
                <a:cubicBezTo>
                  <a:pt x="6217673" y="4756959"/>
                  <a:pt x="6228654" y="4824005"/>
                  <a:pt x="6225945" y="4916779"/>
                </a:cubicBezTo>
                <a:cubicBezTo>
                  <a:pt x="6217032" y="4993010"/>
                  <a:pt x="6264271" y="4984591"/>
                  <a:pt x="6230174" y="5051379"/>
                </a:cubicBezTo>
                <a:cubicBezTo>
                  <a:pt x="6235713" y="5056951"/>
                  <a:pt x="6239420" y="5163714"/>
                  <a:pt x="6242600" y="5170879"/>
                </a:cubicBezTo>
                <a:lnTo>
                  <a:pt x="6235996" y="5216428"/>
                </a:lnTo>
                <a:lnTo>
                  <a:pt x="6214638" y="5285298"/>
                </a:lnTo>
                <a:cubicBezTo>
                  <a:pt x="6211392" y="5297492"/>
                  <a:pt x="6225576" y="5312063"/>
                  <a:pt x="6228432" y="5317696"/>
                </a:cubicBezTo>
                <a:lnTo>
                  <a:pt x="6246496" y="5398787"/>
                </a:lnTo>
                <a:lnTo>
                  <a:pt x="6244793" y="5399530"/>
                </a:lnTo>
                <a:lnTo>
                  <a:pt x="6241695" y="5406948"/>
                </a:lnTo>
                <a:lnTo>
                  <a:pt x="6267461" y="5499413"/>
                </a:lnTo>
                <a:cubicBezTo>
                  <a:pt x="6285387" y="5533848"/>
                  <a:pt x="6284888" y="5550029"/>
                  <a:pt x="6295987" y="5582659"/>
                </a:cubicBezTo>
                <a:cubicBezTo>
                  <a:pt x="6311253" y="5681724"/>
                  <a:pt x="6295439" y="5695558"/>
                  <a:pt x="6364803" y="5784263"/>
                </a:cubicBezTo>
                <a:cubicBezTo>
                  <a:pt x="6379348" y="5818651"/>
                  <a:pt x="6412475" y="5906802"/>
                  <a:pt x="6423050" y="5922637"/>
                </a:cubicBezTo>
                <a:cubicBezTo>
                  <a:pt x="6445210" y="5973612"/>
                  <a:pt x="6468179" y="6023873"/>
                  <a:pt x="6497767" y="6090108"/>
                </a:cubicBezTo>
                <a:cubicBezTo>
                  <a:pt x="6571895" y="6150548"/>
                  <a:pt x="6572491" y="6236583"/>
                  <a:pt x="6606710" y="6281543"/>
                </a:cubicBezTo>
                <a:cubicBezTo>
                  <a:pt x="6633675" y="6335892"/>
                  <a:pt x="6654357" y="6388782"/>
                  <a:pt x="6667540" y="6443715"/>
                </a:cubicBezTo>
                <a:cubicBezTo>
                  <a:pt x="6685192" y="6466826"/>
                  <a:pt x="6650500" y="6508701"/>
                  <a:pt x="6659722" y="6550105"/>
                </a:cubicBezTo>
                <a:cubicBezTo>
                  <a:pt x="6665926" y="6645044"/>
                  <a:pt x="6669126" y="6627536"/>
                  <a:pt x="6671805" y="6687397"/>
                </a:cubicBezTo>
                <a:cubicBezTo>
                  <a:pt x="6682671" y="6733683"/>
                  <a:pt x="6665210" y="6772117"/>
                  <a:pt x="6669658" y="6806602"/>
                </a:cubicBezTo>
                <a:cubicBezTo>
                  <a:pt x="6661174" y="6812658"/>
                  <a:pt x="6667097" y="6831470"/>
                  <a:pt x="6675783" y="6850325"/>
                </a:cubicBezTo>
                <a:lnTo>
                  <a:pt x="6679704" y="6858000"/>
                </a:lnTo>
                <a:lnTo>
                  <a:pt x="4532241" y="6858000"/>
                </a:lnTo>
                <a:lnTo>
                  <a:pt x="120859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427BD1-8947-E101-C608-65CBD20BC8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20465" y="2194102"/>
            <a:ext cx="4140013" cy="3908586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900" b="1" dirty="0">
                <a:ea typeface="Calibri"/>
                <a:cs typeface="Calibri"/>
              </a:rPr>
              <a:t>Sprints 3-5 </a:t>
            </a:r>
            <a:r>
              <a:rPr lang="en-US" sz="1900" dirty="0">
                <a:ea typeface="Calibri"/>
                <a:cs typeface="Calibri"/>
              </a:rPr>
              <a:t>were testing and understanding each of the individual parts and sensors.</a:t>
            </a:r>
          </a:p>
          <a:p>
            <a:r>
              <a:rPr lang="en-US" sz="1900" b="1" dirty="0">
                <a:ea typeface="Calibri"/>
                <a:cs typeface="Calibri"/>
              </a:rPr>
              <a:t>Sprint 3</a:t>
            </a:r>
            <a:r>
              <a:rPr lang="en-US" sz="1900" dirty="0">
                <a:ea typeface="Calibri"/>
                <a:cs typeface="Calibri"/>
              </a:rPr>
              <a:t> focused on testing each sensor and making sure it worked independently.</a:t>
            </a:r>
          </a:p>
          <a:p>
            <a:r>
              <a:rPr lang="en-US" sz="1900" b="1" dirty="0">
                <a:ea typeface="Calibri"/>
                <a:cs typeface="Calibri"/>
              </a:rPr>
              <a:t>Sprint 4</a:t>
            </a:r>
            <a:r>
              <a:rPr lang="en-US" sz="1900" dirty="0">
                <a:ea typeface="Calibri"/>
                <a:cs typeface="Calibri"/>
              </a:rPr>
              <a:t> looked at combining the sensors together into a single working circuit.</a:t>
            </a:r>
          </a:p>
          <a:p>
            <a:r>
              <a:rPr lang="en-US" sz="1900" b="1" dirty="0">
                <a:ea typeface="Calibri"/>
                <a:cs typeface="Calibri"/>
              </a:rPr>
              <a:t>Sprint 5</a:t>
            </a:r>
            <a:r>
              <a:rPr lang="en-US" sz="1900" dirty="0">
                <a:ea typeface="Calibri"/>
                <a:cs typeface="Calibri"/>
              </a:rPr>
              <a:t> wrapped up Sprint 4 and looked at improving the response time between the Arduino and the computer. </a:t>
            </a:r>
          </a:p>
        </p:txBody>
      </p:sp>
    </p:spTree>
    <p:extLst>
      <p:ext uri="{BB962C8B-B14F-4D97-AF65-F5344CB8AC3E}">
        <p14:creationId xmlns:p14="http://schemas.microsoft.com/office/powerpoint/2010/main" val="39068648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9428D4-B98B-B892-547F-E96571421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576" y="25970"/>
            <a:ext cx="5146161" cy="1639888"/>
          </a:xfrm>
        </p:spPr>
        <p:txBody>
          <a:bodyPr anchor="b">
            <a:normAutofit/>
          </a:bodyPr>
          <a:lstStyle/>
          <a:p>
            <a:r>
              <a:rPr lang="en-US" sz="3600">
                <a:ea typeface="Calibri Light"/>
                <a:cs typeface="Calibri Light"/>
              </a:rPr>
              <a:t>The Process (Sprints 6-8)</a:t>
            </a:r>
            <a:endParaRPr lang="en-US" sz="36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F21CC1-8A55-0006-2A7B-22D93A7E58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577" y="1896044"/>
            <a:ext cx="5160839" cy="4111325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b="1" dirty="0">
                <a:ea typeface="Calibri"/>
                <a:cs typeface="Calibri"/>
              </a:rPr>
              <a:t>Sprint 6-8 </a:t>
            </a:r>
            <a:r>
              <a:rPr lang="en-US" dirty="0">
                <a:ea typeface="Calibri"/>
                <a:cs typeface="Calibri"/>
              </a:rPr>
              <a:t>was primarily about Bluetooth connectivity.</a:t>
            </a:r>
          </a:p>
          <a:p>
            <a:r>
              <a:rPr lang="en-US" dirty="0">
                <a:ea typeface="Calibri"/>
                <a:cs typeface="Calibri"/>
              </a:rPr>
              <a:t>Ended up working on Bluetooth connectivity over the course of all three sprints.</a:t>
            </a:r>
          </a:p>
          <a:p>
            <a:r>
              <a:rPr lang="en-US" dirty="0">
                <a:ea typeface="Calibri"/>
                <a:cs typeface="Calibri"/>
              </a:rPr>
              <a:t>Implemented multiplexer to allow for all five flex sensors.</a:t>
            </a:r>
          </a:p>
          <a:p>
            <a:endParaRPr lang="en-US" sz="2000" dirty="0">
              <a:ea typeface="Calibri"/>
              <a:cs typeface="Calibri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55ABEB02-10C4-CED9-B722-AC6C430DEF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004" r="-1" b="-1"/>
          <a:stretch/>
        </p:blipFill>
        <p:spPr>
          <a:xfrm>
            <a:off x="6986049" y="3529587"/>
            <a:ext cx="5205951" cy="3328417"/>
          </a:xfrm>
          <a:custGeom>
            <a:avLst/>
            <a:gdLst/>
            <a:ahLst/>
            <a:cxnLst/>
            <a:rect l="l" t="t" r="r" b="b"/>
            <a:pathLst>
              <a:path w="5205951" h="3328417">
                <a:moveTo>
                  <a:pt x="2169" y="0"/>
                </a:moveTo>
                <a:lnTo>
                  <a:pt x="5205951" y="0"/>
                </a:lnTo>
                <a:lnTo>
                  <a:pt x="5205951" y="3328417"/>
                </a:lnTo>
                <a:lnTo>
                  <a:pt x="3496422" y="3328417"/>
                </a:lnTo>
                <a:lnTo>
                  <a:pt x="2716256" y="3328417"/>
                </a:lnTo>
                <a:lnTo>
                  <a:pt x="2502754" y="3328417"/>
                </a:lnTo>
                <a:lnTo>
                  <a:pt x="2390998" y="3251016"/>
                </a:lnTo>
                <a:cubicBezTo>
                  <a:pt x="2217180" y="3123525"/>
                  <a:pt x="2046553" y="2985814"/>
                  <a:pt x="1874350" y="2845231"/>
                </a:cubicBezTo>
                <a:cubicBezTo>
                  <a:pt x="928725" y="2073256"/>
                  <a:pt x="0" y="1439548"/>
                  <a:pt x="0" y="92073"/>
                </a:cubicBezTo>
                <a:close/>
              </a:path>
            </a:pathLst>
          </a:custGeom>
        </p:spPr>
      </p:pic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D36241E-94A1-443E-9E75-8CEF035F3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53480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ED23521A-536E-4F06-A5FF-0B4945400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58825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1475FE31-C7D2-244E-C36E-C49C57BFB20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247" r="-2" b="21108"/>
          <a:stretch/>
        </p:blipFill>
        <p:spPr>
          <a:xfrm>
            <a:off x="6989079" y="-3"/>
            <a:ext cx="5202921" cy="3493008"/>
          </a:xfrm>
          <a:custGeom>
            <a:avLst/>
            <a:gdLst/>
            <a:ahLst/>
            <a:cxnLst/>
            <a:rect l="l" t="t" r="r" b="b"/>
            <a:pathLst>
              <a:path w="5202921" h="3493008">
                <a:moveTo>
                  <a:pt x="1619993" y="0"/>
                </a:moveTo>
                <a:lnTo>
                  <a:pt x="2713226" y="0"/>
                </a:lnTo>
                <a:lnTo>
                  <a:pt x="3493392" y="0"/>
                </a:lnTo>
                <a:lnTo>
                  <a:pt x="5202921" y="0"/>
                </a:lnTo>
                <a:lnTo>
                  <a:pt x="5202921" y="3493008"/>
                </a:lnTo>
                <a:lnTo>
                  <a:pt x="0" y="3493008"/>
                </a:lnTo>
                <a:lnTo>
                  <a:pt x="3664" y="3337394"/>
                </a:lnTo>
                <a:cubicBezTo>
                  <a:pt x="70458" y="1928213"/>
                  <a:pt x="634904" y="708413"/>
                  <a:pt x="1597869" y="14997"/>
                </a:cubicBezTo>
                <a:close/>
              </a:path>
            </a:pathLst>
          </a:custGeom>
        </p:spPr>
      </p:pic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A5555AB3-C544-4066-82AE-64EBA2207C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1777280" cy="3493008"/>
          </a:xfrm>
          <a:custGeom>
            <a:avLst/>
            <a:gdLst>
              <a:gd name="connsiteX0" fmla="*/ 157287 w 1777280"/>
              <a:gd name="connsiteY0" fmla="*/ 0 h 3493008"/>
              <a:gd name="connsiteX1" fmla="*/ 0 w 1777280"/>
              <a:gd name="connsiteY1" fmla="*/ 0 h 3493008"/>
              <a:gd name="connsiteX2" fmla="*/ 22121 w 1777280"/>
              <a:gd name="connsiteY2" fmla="*/ 14995 h 3493008"/>
              <a:gd name="connsiteX3" fmla="*/ 1616326 w 1777280"/>
              <a:gd name="connsiteY3" fmla="*/ 3337392 h 3493008"/>
              <a:gd name="connsiteX4" fmla="*/ 1619990 w 1777280"/>
              <a:gd name="connsiteY4" fmla="*/ 3493006 h 3493008"/>
              <a:gd name="connsiteX5" fmla="*/ 1575287 w 1777280"/>
              <a:gd name="connsiteY5" fmla="*/ 3493006 h 3493008"/>
              <a:gd name="connsiteX6" fmla="*/ 1575287 w 1777280"/>
              <a:gd name="connsiteY6" fmla="*/ 3493008 h 3493008"/>
              <a:gd name="connsiteX7" fmla="*/ 1777280 w 1777280"/>
              <a:gd name="connsiteY7" fmla="*/ 3493008 h 3493008"/>
              <a:gd name="connsiteX8" fmla="*/ 1773616 w 1777280"/>
              <a:gd name="connsiteY8" fmla="*/ 3337395 h 3493008"/>
              <a:gd name="connsiteX9" fmla="*/ 179411 w 1777280"/>
              <a:gd name="connsiteY9" fmla="*/ 14997 h 34930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77280" h="3493008">
                <a:moveTo>
                  <a:pt x="157287" y="0"/>
                </a:moveTo>
                <a:lnTo>
                  <a:pt x="0" y="0"/>
                </a:lnTo>
                <a:lnTo>
                  <a:pt x="22121" y="14995"/>
                </a:lnTo>
                <a:cubicBezTo>
                  <a:pt x="985086" y="708411"/>
                  <a:pt x="1549532" y="1928211"/>
                  <a:pt x="1616326" y="3337392"/>
                </a:cubicBezTo>
                <a:lnTo>
                  <a:pt x="1619990" y="3493006"/>
                </a:lnTo>
                <a:lnTo>
                  <a:pt x="1575287" y="3493006"/>
                </a:lnTo>
                <a:lnTo>
                  <a:pt x="1575287" y="3493008"/>
                </a:lnTo>
                <a:lnTo>
                  <a:pt x="1777280" y="3493008"/>
                </a:lnTo>
                <a:lnTo>
                  <a:pt x="1773616" y="3337395"/>
                </a:lnTo>
                <a:cubicBezTo>
                  <a:pt x="1706822" y="1928213"/>
                  <a:pt x="1142376" y="708413"/>
                  <a:pt x="179411" y="14997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03E11801-5519-4583-A9AC-D04875EE5B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3529585"/>
            <a:ext cx="2660043" cy="3328417"/>
          </a:xfrm>
          <a:custGeom>
            <a:avLst/>
            <a:gdLst>
              <a:gd name="connsiteX0" fmla="*/ 2657874 w 2660043"/>
              <a:gd name="connsiteY0" fmla="*/ 0 h 3328417"/>
              <a:gd name="connsiteX1" fmla="*/ 2455900 w 2660043"/>
              <a:gd name="connsiteY1" fmla="*/ 0 h 3328417"/>
              <a:gd name="connsiteX2" fmla="*/ 2455900 w 2660043"/>
              <a:gd name="connsiteY2" fmla="*/ 1 h 3328417"/>
              <a:gd name="connsiteX3" fmla="*/ 2500584 w 2660043"/>
              <a:gd name="connsiteY3" fmla="*/ 1 h 3328417"/>
              <a:gd name="connsiteX4" fmla="*/ 2502753 w 2660043"/>
              <a:gd name="connsiteY4" fmla="*/ 92074 h 3328417"/>
              <a:gd name="connsiteX5" fmla="*/ 628403 w 2660043"/>
              <a:gd name="connsiteY5" fmla="*/ 2845232 h 3328417"/>
              <a:gd name="connsiteX6" fmla="*/ 111755 w 2660043"/>
              <a:gd name="connsiteY6" fmla="*/ 3251017 h 3328417"/>
              <a:gd name="connsiteX7" fmla="*/ 0 w 2660043"/>
              <a:gd name="connsiteY7" fmla="*/ 3328417 h 3328417"/>
              <a:gd name="connsiteX8" fmla="*/ 157289 w 2660043"/>
              <a:gd name="connsiteY8" fmla="*/ 3328417 h 3328417"/>
              <a:gd name="connsiteX9" fmla="*/ 269045 w 2660043"/>
              <a:gd name="connsiteY9" fmla="*/ 3251016 h 3328417"/>
              <a:gd name="connsiteX10" fmla="*/ 785693 w 2660043"/>
              <a:gd name="connsiteY10" fmla="*/ 2845231 h 3328417"/>
              <a:gd name="connsiteX11" fmla="*/ 2660043 w 2660043"/>
              <a:gd name="connsiteY11" fmla="*/ 92073 h 3328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660043" h="3328417">
                <a:moveTo>
                  <a:pt x="2657874" y="0"/>
                </a:moveTo>
                <a:lnTo>
                  <a:pt x="2455900" y="0"/>
                </a:lnTo>
                <a:lnTo>
                  <a:pt x="2455900" y="1"/>
                </a:lnTo>
                <a:lnTo>
                  <a:pt x="2500584" y="1"/>
                </a:lnTo>
                <a:lnTo>
                  <a:pt x="2502753" y="92074"/>
                </a:lnTo>
                <a:cubicBezTo>
                  <a:pt x="2502753" y="1439549"/>
                  <a:pt x="1574028" y="2073257"/>
                  <a:pt x="628403" y="2845232"/>
                </a:cubicBezTo>
                <a:cubicBezTo>
                  <a:pt x="456200" y="2985815"/>
                  <a:pt x="285573" y="3123526"/>
                  <a:pt x="111755" y="3251017"/>
                </a:cubicBezTo>
                <a:lnTo>
                  <a:pt x="0" y="3328417"/>
                </a:lnTo>
                <a:lnTo>
                  <a:pt x="157289" y="3328417"/>
                </a:lnTo>
                <a:lnTo>
                  <a:pt x="269045" y="3251016"/>
                </a:lnTo>
                <a:cubicBezTo>
                  <a:pt x="442863" y="3123525"/>
                  <a:pt x="613490" y="2985814"/>
                  <a:pt x="785693" y="2845231"/>
                </a:cubicBezTo>
                <a:cubicBezTo>
                  <a:pt x="1731318" y="2073256"/>
                  <a:pt x="2660043" y="1439548"/>
                  <a:pt x="2660043" y="92073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64950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8F7AFB9A-7364-478C-B48B-8523CDD9AE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1" name="Freeform: Shape 20">
            <a:extLst>
              <a:ext uri="{FF2B5EF4-FFF2-40B4-BE49-F238E27FC236}">
                <a16:creationId xmlns:a16="http://schemas.microsoft.com/office/drawing/2014/main" id="{36678033-86B6-40E6-BE90-78D8ED4E3A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6096002" cy="6858000"/>
          </a:xfrm>
          <a:custGeom>
            <a:avLst/>
            <a:gdLst>
              <a:gd name="connsiteX0" fmla="*/ 0 w 6096002"/>
              <a:gd name="connsiteY0" fmla="*/ 0 h 6858000"/>
              <a:gd name="connsiteX1" fmla="*/ 4885967 w 6096002"/>
              <a:gd name="connsiteY1" fmla="*/ 0 h 6858000"/>
              <a:gd name="connsiteX2" fmla="*/ 4946007 w 6096002"/>
              <a:gd name="connsiteY2" fmla="*/ 69271 h 6858000"/>
              <a:gd name="connsiteX3" fmla="*/ 6096002 w 6096002"/>
              <a:gd name="connsiteY3" fmla="*/ 3429000 h 6858000"/>
              <a:gd name="connsiteX4" fmla="*/ 4946007 w 6096002"/>
              <a:gd name="connsiteY4" fmla="*/ 6788730 h 6858000"/>
              <a:gd name="connsiteX5" fmla="*/ 4885967 w 6096002"/>
              <a:gd name="connsiteY5" fmla="*/ 6858000 h 6858000"/>
              <a:gd name="connsiteX6" fmla="*/ 0 w 609600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2" h="6858000">
                <a:moveTo>
                  <a:pt x="0" y="0"/>
                </a:moveTo>
                <a:lnTo>
                  <a:pt x="4885967" y="0"/>
                </a:lnTo>
                <a:lnTo>
                  <a:pt x="4946007" y="69271"/>
                </a:lnTo>
                <a:cubicBezTo>
                  <a:pt x="5656533" y="929100"/>
                  <a:pt x="6096002" y="2116944"/>
                  <a:pt x="6096002" y="3429000"/>
                </a:cubicBezTo>
                <a:cubicBezTo>
                  <a:pt x="6096002" y="4741056"/>
                  <a:pt x="5656533" y="5928900"/>
                  <a:pt x="4946007" y="6788730"/>
                </a:cubicBezTo>
                <a:lnTo>
                  <a:pt x="4885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3" name="Freeform: Shape 22">
            <a:extLst>
              <a:ext uri="{FF2B5EF4-FFF2-40B4-BE49-F238E27FC236}">
                <a16:creationId xmlns:a16="http://schemas.microsoft.com/office/drawing/2014/main" id="{D2542E1A-076E-4A34-BB67-2BF961754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85370" cy="6858000"/>
          </a:xfrm>
          <a:custGeom>
            <a:avLst/>
            <a:gdLst>
              <a:gd name="connsiteX0" fmla="*/ 0 w 6085370"/>
              <a:gd name="connsiteY0" fmla="*/ 0 h 6858000"/>
              <a:gd name="connsiteX1" fmla="*/ 4875335 w 6085370"/>
              <a:gd name="connsiteY1" fmla="*/ 0 h 6858000"/>
              <a:gd name="connsiteX2" fmla="*/ 4935375 w 6085370"/>
              <a:gd name="connsiteY2" fmla="*/ 69271 h 6858000"/>
              <a:gd name="connsiteX3" fmla="*/ 6085370 w 6085370"/>
              <a:gd name="connsiteY3" fmla="*/ 3429000 h 6858000"/>
              <a:gd name="connsiteX4" fmla="*/ 4935375 w 6085370"/>
              <a:gd name="connsiteY4" fmla="*/ 6788730 h 6858000"/>
              <a:gd name="connsiteX5" fmla="*/ 4875335 w 6085370"/>
              <a:gd name="connsiteY5" fmla="*/ 6858000 h 6858000"/>
              <a:gd name="connsiteX6" fmla="*/ 0 w 608537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5370" h="6858000">
                <a:moveTo>
                  <a:pt x="0" y="0"/>
                </a:moveTo>
                <a:lnTo>
                  <a:pt x="4875335" y="0"/>
                </a:lnTo>
                <a:lnTo>
                  <a:pt x="4935375" y="69271"/>
                </a:lnTo>
                <a:cubicBezTo>
                  <a:pt x="5645901" y="929100"/>
                  <a:pt x="6085370" y="2116944"/>
                  <a:pt x="6085370" y="3429000"/>
                </a:cubicBezTo>
                <a:cubicBezTo>
                  <a:pt x="6085370" y="4741056"/>
                  <a:pt x="5645901" y="5928900"/>
                  <a:pt x="4935375" y="6788730"/>
                </a:cubicBezTo>
                <a:lnTo>
                  <a:pt x="4875335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E3CD0C-9E3A-7A8B-0C92-84532C80D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13" y="859536"/>
            <a:ext cx="4832802" cy="1243584"/>
          </a:xfrm>
        </p:spPr>
        <p:txBody>
          <a:bodyPr>
            <a:normAutofit/>
          </a:bodyPr>
          <a:lstStyle/>
          <a:p>
            <a:r>
              <a:rPr lang="en-US" sz="3400">
                <a:ea typeface="Calibri Light"/>
                <a:cs typeface="Calibri Light"/>
              </a:rPr>
              <a:t>The Process (Sprint 9-11)</a:t>
            </a:r>
            <a:endParaRPr lang="en-US" sz="340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5C56826-D4E5-42ED-8529-079651CB30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52144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2095FCE-EF05-4443-B97A-85DEE3A5CA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912" y="2185062"/>
            <a:ext cx="49834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10D9CA-D2A4-C9C3-1F10-599426BF86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912" y="2512611"/>
            <a:ext cx="4832803" cy="3664351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400" dirty="0">
                <a:ea typeface="Calibri"/>
                <a:cs typeface="Calibri"/>
              </a:rPr>
              <a:t>These last three sprints involved the soldering of the completed circuit design.</a:t>
            </a:r>
          </a:p>
          <a:p>
            <a:r>
              <a:rPr lang="en-US" sz="2400" dirty="0">
                <a:ea typeface="Calibri"/>
                <a:cs typeface="Calibri"/>
              </a:rPr>
              <a:t>Sprint 9 primarily involved the drawing of the circuit design, the ordering of the PCB board, and the building of the 3D printed parts. </a:t>
            </a:r>
          </a:p>
          <a:p>
            <a:r>
              <a:rPr lang="en-US" sz="2400" dirty="0">
                <a:ea typeface="Calibri"/>
                <a:cs typeface="Calibri"/>
              </a:rPr>
              <a:t>The last 2 sprints involved the actual soldering of the circuit and testing the readings to ensure accurate wireless communication.</a:t>
            </a:r>
          </a:p>
          <a:p>
            <a:endParaRPr lang="en-US" sz="1800" dirty="0">
              <a:ea typeface="Calibri"/>
              <a:cs typeface="Calibri"/>
            </a:endParaRPr>
          </a:p>
        </p:txBody>
      </p:sp>
      <p:pic>
        <p:nvPicPr>
          <p:cNvPr id="4" name="Picture 4" descr="Diagram, schematic&#10;&#10;Description automatically generated">
            <a:extLst>
              <a:ext uri="{FF2B5EF4-FFF2-40B4-BE49-F238E27FC236}">
                <a16:creationId xmlns:a16="http://schemas.microsoft.com/office/drawing/2014/main" id="{74F05F49-B113-B5C2-5E5D-9FB371BD78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8120" y="517600"/>
            <a:ext cx="4534214" cy="2743200"/>
          </a:xfrm>
          <a:prstGeom prst="rect">
            <a:avLst/>
          </a:prstGeom>
        </p:spPr>
      </p:pic>
      <p:pic>
        <p:nvPicPr>
          <p:cNvPr id="5" name="Picture 5" descr="A picture containing indoor&#10;&#10;Description automatically generated">
            <a:extLst>
              <a:ext uri="{FF2B5EF4-FFF2-40B4-BE49-F238E27FC236}">
                <a16:creationId xmlns:a16="http://schemas.microsoft.com/office/drawing/2014/main" id="{FA427399-1B76-CCF8-6595-33724F131E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7368" y="4017403"/>
            <a:ext cx="5135719" cy="156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9381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488</TotalTime>
  <Words>476</Words>
  <Application>Microsoft Macintosh PowerPoint</Application>
  <PresentationFormat>Widescreen</PresentationFormat>
  <Paragraphs>88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Meiryo</vt:lpstr>
      <vt:lpstr>Arial</vt:lpstr>
      <vt:lpstr>Arial,Sans-Serif</vt:lpstr>
      <vt:lpstr>Calibri</vt:lpstr>
      <vt:lpstr>Calibri Light</vt:lpstr>
      <vt:lpstr>office theme</vt:lpstr>
      <vt:lpstr>The Haptic Glove  Development Project</vt:lpstr>
      <vt:lpstr>Slide Overview</vt:lpstr>
      <vt:lpstr>The Team</vt:lpstr>
      <vt:lpstr>The Project</vt:lpstr>
      <vt:lpstr>Parts</vt:lpstr>
      <vt:lpstr>The Process (Sprints 1-2)</vt:lpstr>
      <vt:lpstr>The Process (Sprints 3-5)</vt:lpstr>
      <vt:lpstr>The Process (Sprints 6-8)</vt:lpstr>
      <vt:lpstr>The Process (Sprint 9-11)</vt:lpstr>
      <vt:lpstr>Issues of the Project/Lessons Learned</vt:lpstr>
      <vt:lpstr>Future Improvements</vt:lpstr>
      <vt:lpstr>Demo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Levi Graham</cp:lastModifiedBy>
  <cp:revision>333</cp:revision>
  <dcterms:created xsi:type="dcterms:W3CDTF">2023-05-05T16:09:46Z</dcterms:created>
  <dcterms:modified xsi:type="dcterms:W3CDTF">2023-05-08T13:49:06Z</dcterms:modified>
</cp:coreProperties>
</file>

<file path=docProps/thumbnail.jpeg>
</file>